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75" r:id="rId3"/>
    <p:sldId id="268" r:id="rId4"/>
    <p:sldId id="265" r:id="rId5"/>
    <p:sldId id="264" r:id="rId6"/>
    <p:sldId id="279" r:id="rId7"/>
    <p:sldId id="286" r:id="rId8"/>
    <p:sldId id="287" r:id="rId9"/>
    <p:sldId id="273" r:id="rId10"/>
    <p:sldId id="269" r:id="rId11"/>
    <p:sldId id="270" r:id="rId12"/>
    <p:sldId id="271" r:id="rId13"/>
    <p:sldId id="280" r:id="rId14"/>
    <p:sldId id="281" r:id="rId15"/>
    <p:sldId id="274" r:id="rId16"/>
    <p:sldId id="259" r:id="rId17"/>
    <p:sldId id="260" r:id="rId18"/>
    <p:sldId id="277" r:id="rId19"/>
    <p:sldId id="261" r:id="rId20"/>
    <p:sldId id="284" r:id="rId21"/>
    <p:sldId id="262" r:id="rId22"/>
    <p:sldId id="283" r:id="rId23"/>
    <p:sldId id="258" r:id="rId24"/>
    <p:sldId id="278" r:id="rId25"/>
    <p:sldId id="293" r:id="rId26"/>
    <p:sldId id="292" r:id="rId27"/>
    <p:sldId id="263" r:id="rId28"/>
    <p:sldId id="291" r:id="rId29"/>
    <p:sldId id="289" r:id="rId30"/>
    <p:sldId id="290"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734AE-464E-4F45-B4C4-678C808DB79F}" type="datetimeFigureOut">
              <a:rPr lang="en-US" smtClean="0"/>
              <a:pPr/>
              <a:t>4/28/2015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1E01B-0195-4AFC-9DCB-6E0F970F870F}" type="slidenum">
              <a:rPr lang="en-US" smtClean="0"/>
              <a:pPr/>
              <a:t>‹#›</a:t>
            </a:fld>
            <a:endParaRPr lang="en-US" dirty="0"/>
          </a:p>
        </p:txBody>
      </p:sp>
    </p:spTree>
    <p:extLst>
      <p:ext uri="{BB962C8B-B14F-4D97-AF65-F5344CB8AC3E}">
        <p14:creationId xmlns:p14="http://schemas.microsoft.com/office/powerpoint/2010/main" val="200008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8E58A1-0825-42E2-ABD3-7212ED92B7B2}" type="slidenum">
              <a:rPr lang="en-US" smtClean="0"/>
              <a:pPr/>
              <a:t>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E01B-0195-4AFC-9DCB-6E0F970F870F}" type="slidenum">
              <a:rPr lang="en-US" smtClean="0"/>
              <a:pPr/>
              <a:t>13</a:t>
            </a:fld>
            <a:endParaRPr lang="en-US" dirty="0"/>
          </a:p>
        </p:txBody>
      </p:sp>
    </p:spTree>
    <p:extLst>
      <p:ext uri="{BB962C8B-B14F-4D97-AF65-F5344CB8AC3E}">
        <p14:creationId xmlns:p14="http://schemas.microsoft.com/office/powerpoint/2010/main" val="416317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4CEEC81-3DE1-412F-8EA5-BD37F067DEF2}"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EEC81-3DE1-412F-8EA5-BD37F067DE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EEC81-3DE1-412F-8EA5-BD37F067DE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EEC81-3DE1-412F-8EA5-BD37F067DE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EEC81-3DE1-412F-8EA5-BD37F067DEF2}"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EEC81-3DE1-412F-8EA5-BD37F067DE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CEEC81-3DE1-412F-8EA5-BD37F067DE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CEEC81-3DE1-412F-8EA5-BD37F067DE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CEEC81-3DE1-412F-8EA5-BD37F067DE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EEC81-3DE1-412F-8EA5-BD37F067DEF2}" type="slidenum">
              <a:rPr lang="en-US" smtClean="0"/>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EE425B69-D3E4-4AF7-9BC0-B50BE48C1C5C}" type="datetimeFigureOut">
              <a:rPr lang="en-US" smtClean="0"/>
              <a:pPr/>
              <a:t>4/28/2015</a:t>
            </a:fld>
            <a:endParaRPr lang="en-US" dirty="0"/>
          </a:p>
        </p:txBody>
      </p:sp>
      <p:sp>
        <p:nvSpPr>
          <p:cNvPr id="7" name="Slide Number Placeholder 6"/>
          <p:cNvSpPr>
            <a:spLocks noGrp="1"/>
          </p:cNvSpPr>
          <p:nvPr>
            <p:ph type="sldNum" sz="quarter" idx="12"/>
          </p:nvPr>
        </p:nvSpPr>
        <p:spPr/>
        <p:txBody>
          <a:bodyPr/>
          <a:lstStyle/>
          <a:p>
            <a:fld id="{74CEEC81-3DE1-412F-8EA5-BD37F067DEF2}" type="slidenum">
              <a:rPr lang="en-US" smtClean="0"/>
              <a:pPr/>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E425B69-D3E4-4AF7-9BC0-B50BE48C1C5C}" type="datetimeFigureOut">
              <a:rPr lang="en-US" smtClean="0"/>
              <a:pPr/>
              <a:t>4/28/2015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4CEEC81-3DE1-412F-8EA5-BD37F067DEF2}"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Part III</a:t>
            </a:r>
            <a:endParaRPr lang="en-US" dirty="0"/>
          </a:p>
        </p:txBody>
      </p:sp>
      <p:sp>
        <p:nvSpPr>
          <p:cNvPr id="2" name="Title 1"/>
          <p:cNvSpPr>
            <a:spLocks noGrp="1"/>
          </p:cNvSpPr>
          <p:nvPr>
            <p:ph type="ctrTitle"/>
          </p:nvPr>
        </p:nvSpPr>
        <p:spPr/>
        <p:txBody>
          <a:bodyPr/>
          <a:lstStyle/>
          <a:p>
            <a:r>
              <a:rPr lang="en-US" dirty="0" smtClean="0"/>
              <a:t>APHG Review</a:t>
            </a:r>
            <a:endParaRPr lang="en-US" dirty="0"/>
          </a:p>
        </p:txBody>
      </p:sp>
      <p:pic>
        <p:nvPicPr>
          <p:cNvPr id="7170" name="Picture 2" descr="File:Guangzhou dusk 11-5-2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6477000" cy="2540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Weber’s Least Cost Theory</a:t>
            </a:r>
            <a:endParaRPr lang="en-US" dirty="0"/>
          </a:p>
        </p:txBody>
      </p:sp>
      <p:sp>
        <p:nvSpPr>
          <p:cNvPr id="3" name="Content Placeholder 2"/>
          <p:cNvSpPr>
            <a:spLocks noGrp="1"/>
          </p:cNvSpPr>
          <p:nvPr>
            <p:ph idx="1"/>
          </p:nvPr>
        </p:nvSpPr>
        <p:spPr/>
        <p:txBody>
          <a:bodyPr/>
          <a:lstStyle/>
          <a:p>
            <a:r>
              <a:rPr lang="en-US" dirty="0" smtClean="0"/>
              <a:t>Where should an industry be located?</a:t>
            </a:r>
            <a:endParaRPr lang="en-US" dirty="0"/>
          </a:p>
        </p:txBody>
      </p:sp>
      <p:pic>
        <p:nvPicPr>
          <p:cNvPr id="14338" name="Picture 2" descr="http://teacherweb.ftl.pinecrest.edu/snyderd/APHG/Unit%207/images/weber.7.gif"/>
          <p:cNvPicPr>
            <a:picLocks noChangeAspect="1" noChangeArrowheads="1"/>
          </p:cNvPicPr>
          <p:nvPr/>
        </p:nvPicPr>
        <p:blipFill>
          <a:blip r:embed="rId2" cstate="print"/>
          <a:srcRect/>
          <a:stretch>
            <a:fillRect/>
          </a:stretch>
        </p:blipFill>
        <p:spPr bwMode="auto">
          <a:xfrm>
            <a:off x="1828800" y="2362200"/>
            <a:ext cx="5995491" cy="4114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major </a:t>
            </a:r>
            <a:r>
              <a:rPr lang="en-US" dirty="0"/>
              <a:t>f</a:t>
            </a:r>
            <a:r>
              <a:rPr lang="en-US" dirty="0" smtClean="0"/>
              <a:t>actors that determine </a:t>
            </a:r>
            <a:r>
              <a:rPr lang="en-US" u="sng" dirty="0" smtClean="0"/>
              <a:t>location</a:t>
            </a:r>
            <a:r>
              <a:rPr lang="en-US" dirty="0" smtClean="0"/>
              <a:t> of manufacturing</a:t>
            </a:r>
            <a:endParaRPr lang="en-US" dirty="0"/>
          </a:p>
        </p:txBody>
      </p:sp>
      <p:sp>
        <p:nvSpPr>
          <p:cNvPr id="3" name="Content Placeholder 2"/>
          <p:cNvSpPr>
            <a:spLocks noGrp="1"/>
          </p:cNvSpPr>
          <p:nvPr>
            <p:ph idx="1"/>
          </p:nvPr>
        </p:nvSpPr>
        <p:spPr/>
        <p:txBody>
          <a:bodyPr>
            <a:normAutofit/>
          </a:bodyPr>
          <a:lstStyle/>
          <a:p>
            <a:r>
              <a:rPr lang="en-US" b="1" dirty="0" smtClean="0"/>
              <a:t>1. Transportation (most important)</a:t>
            </a:r>
          </a:p>
          <a:p>
            <a:pPr lvl="1"/>
            <a:r>
              <a:rPr lang="en-US" dirty="0" smtClean="0"/>
              <a:t>Raw materials (inputs) to factory</a:t>
            </a:r>
          </a:p>
          <a:p>
            <a:pPr lvl="1"/>
            <a:r>
              <a:rPr lang="en-US" dirty="0" smtClean="0"/>
              <a:t>Finished goods (outputs) to market</a:t>
            </a:r>
          </a:p>
          <a:p>
            <a:pPr lvl="1"/>
            <a:r>
              <a:rPr lang="en-US" dirty="0" smtClean="0"/>
              <a:t>Distance and weight most important factors.</a:t>
            </a:r>
          </a:p>
          <a:p>
            <a:r>
              <a:rPr lang="en-US" b="1" dirty="0" smtClean="0"/>
              <a:t>2.  Labor</a:t>
            </a:r>
          </a:p>
          <a:p>
            <a:pPr lvl="1"/>
            <a:r>
              <a:rPr lang="en-US" dirty="0" smtClean="0"/>
              <a:t>High labor costs reduce profit</a:t>
            </a:r>
          </a:p>
          <a:p>
            <a:pPr lvl="1"/>
            <a:r>
              <a:rPr lang="en-US" dirty="0" smtClean="0"/>
              <a:t>May locate farther from inputs/ market if cheap labor can make up for added transport costs.</a:t>
            </a:r>
          </a:p>
          <a:p>
            <a:r>
              <a:rPr lang="en-US" b="1" dirty="0" smtClean="0"/>
              <a:t>3.  Agglomeration</a:t>
            </a:r>
          </a:p>
          <a:p>
            <a:pPr lvl="1"/>
            <a:r>
              <a:rPr lang="en-US" dirty="0" smtClean="0"/>
              <a:t>Similar businesses cluster in the same area.  </a:t>
            </a:r>
          </a:p>
          <a:p>
            <a:pPr lvl="1"/>
            <a:r>
              <a:rPr lang="en-US" dirty="0" smtClean="0"/>
              <a:t>Businesses support each other, reduce costs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Input        Factory                                       Market</a:t>
            </a:r>
          </a:p>
          <a:p>
            <a:endParaRPr lang="en-US" dirty="0"/>
          </a:p>
          <a:p>
            <a:endParaRPr lang="en-US" dirty="0" smtClean="0"/>
          </a:p>
          <a:p>
            <a:endParaRPr lang="en-US" dirty="0" smtClean="0"/>
          </a:p>
          <a:p>
            <a:r>
              <a:rPr lang="en-US" dirty="0" smtClean="0"/>
              <a:t>Input                                          Factory     Market</a:t>
            </a:r>
            <a:endParaRPr lang="en-US" dirty="0"/>
          </a:p>
        </p:txBody>
      </p:sp>
      <p:sp>
        <p:nvSpPr>
          <p:cNvPr id="4" name="Rounded Rectangle 3"/>
          <p:cNvSpPr/>
          <p:nvPr/>
        </p:nvSpPr>
        <p:spPr>
          <a:xfrm>
            <a:off x="838200" y="23622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2514600" y="23622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7543800" y="22860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7696200" y="47244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5867400" y="48006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838200" y="48006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1905000" y="26670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3581400" y="2590800"/>
            <a:ext cx="3810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7010400" y="50292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1905000" y="5029200"/>
            <a:ext cx="3810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143000" y="609600"/>
            <a:ext cx="2438400" cy="646331"/>
          </a:xfrm>
          <a:prstGeom prst="rect">
            <a:avLst/>
          </a:prstGeom>
          <a:noFill/>
        </p:spPr>
        <p:txBody>
          <a:bodyPr wrap="square" rtlCol="0">
            <a:spAutoFit/>
          </a:bodyPr>
          <a:lstStyle/>
          <a:p>
            <a:r>
              <a:rPr lang="en-US" dirty="0" smtClean="0"/>
              <a:t>Heavier input, shorter distance to plant</a:t>
            </a:r>
            <a:endParaRPr lang="en-US" dirty="0"/>
          </a:p>
        </p:txBody>
      </p:sp>
      <p:sp>
        <p:nvSpPr>
          <p:cNvPr id="15" name="TextBox 14"/>
          <p:cNvSpPr txBox="1"/>
          <p:nvPr/>
        </p:nvSpPr>
        <p:spPr>
          <a:xfrm>
            <a:off x="4191000" y="1905000"/>
            <a:ext cx="2667000" cy="646331"/>
          </a:xfrm>
          <a:prstGeom prst="rect">
            <a:avLst/>
          </a:prstGeom>
          <a:noFill/>
        </p:spPr>
        <p:txBody>
          <a:bodyPr wrap="square" rtlCol="0">
            <a:spAutoFit/>
          </a:bodyPr>
          <a:lstStyle/>
          <a:p>
            <a:r>
              <a:rPr lang="en-US" dirty="0" smtClean="0"/>
              <a:t>Lighter output, longer distance to market, lo</a:t>
            </a:r>
            <a:endParaRPr lang="en-US" dirty="0"/>
          </a:p>
        </p:txBody>
      </p:sp>
      <p:sp>
        <p:nvSpPr>
          <p:cNvPr id="16" name="TextBox 15"/>
          <p:cNvSpPr txBox="1"/>
          <p:nvPr/>
        </p:nvSpPr>
        <p:spPr>
          <a:xfrm>
            <a:off x="1905000" y="5410200"/>
            <a:ext cx="3768724" cy="369332"/>
          </a:xfrm>
          <a:prstGeom prst="rect">
            <a:avLst/>
          </a:prstGeom>
          <a:noFill/>
        </p:spPr>
        <p:txBody>
          <a:bodyPr wrap="none" rtlCol="0">
            <a:spAutoFit/>
          </a:bodyPr>
          <a:lstStyle/>
          <a:p>
            <a:r>
              <a:rPr lang="en-US" dirty="0" smtClean="0"/>
              <a:t>Lighter input, longer distance to plant.</a:t>
            </a:r>
            <a:endParaRPr lang="en-US" dirty="0"/>
          </a:p>
        </p:txBody>
      </p:sp>
      <p:sp>
        <p:nvSpPr>
          <p:cNvPr id="17" name="TextBox 16"/>
          <p:cNvSpPr txBox="1"/>
          <p:nvPr/>
        </p:nvSpPr>
        <p:spPr>
          <a:xfrm>
            <a:off x="6019800" y="6019800"/>
            <a:ext cx="2668166" cy="646331"/>
          </a:xfrm>
          <a:prstGeom prst="rect">
            <a:avLst/>
          </a:prstGeom>
          <a:noFill/>
        </p:spPr>
        <p:txBody>
          <a:bodyPr wrap="none" rtlCol="0">
            <a:spAutoFit/>
          </a:bodyPr>
          <a:lstStyle/>
          <a:p>
            <a:pPr algn="ctr"/>
            <a:r>
              <a:rPr lang="en-US" dirty="0" smtClean="0"/>
              <a:t>Heavier output, </a:t>
            </a:r>
          </a:p>
          <a:p>
            <a:pPr algn="ctr"/>
            <a:r>
              <a:rPr lang="en-US" dirty="0" smtClean="0"/>
              <a:t>shorter distance to market</a:t>
            </a:r>
            <a:endParaRPr lang="en-US" dirty="0"/>
          </a:p>
        </p:txBody>
      </p:sp>
      <p:cxnSp>
        <p:nvCxnSpPr>
          <p:cNvPr id="19" name="Straight Arrow Connector 18"/>
          <p:cNvCxnSpPr/>
          <p:nvPr/>
        </p:nvCxnSpPr>
        <p:spPr>
          <a:xfrm>
            <a:off x="2133600" y="12954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239000" y="5562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19800" y="457200"/>
            <a:ext cx="2667000" cy="584775"/>
          </a:xfrm>
          <a:prstGeom prst="rect">
            <a:avLst/>
          </a:prstGeom>
          <a:noFill/>
        </p:spPr>
        <p:txBody>
          <a:bodyPr wrap="square" rtlCol="0">
            <a:spAutoFit/>
          </a:bodyPr>
          <a:lstStyle/>
          <a:p>
            <a:r>
              <a:rPr lang="en-US" sz="3200" b="1" dirty="0" smtClean="0"/>
              <a:t>Bulk Reducing</a:t>
            </a:r>
            <a:endParaRPr lang="en-US" sz="3200" b="1" dirty="0"/>
          </a:p>
        </p:txBody>
      </p:sp>
      <p:sp>
        <p:nvSpPr>
          <p:cNvPr id="25" name="TextBox 24"/>
          <p:cNvSpPr txBox="1"/>
          <p:nvPr/>
        </p:nvSpPr>
        <p:spPr>
          <a:xfrm>
            <a:off x="304800" y="5867400"/>
            <a:ext cx="3048000" cy="584775"/>
          </a:xfrm>
          <a:prstGeom prst="rect">
            <a:avLst/>
          </a:prstGeom>
          <a:noFill/>
        </p:spPr>
        <p:txBody>
          <a:bodyPr wrap="square" rtlCol="0">
            <a:spAutoFit/>
          </a:bodyPr>
          <a:lstStyle/>
          <a:p>
            <a:r>
              <a:rPr lang="en-US" sz="3200" b="1" dirty="0" smtClean="0"/>
              <a:t>Bulk Gaining</a:t>
            </a:r>
            <a:endParaRPr lang="en-US" sz="3200" b="1" dirty="0"/>
          </a:p>
        </p:txBody>
      </p:sp>
      <p:cxnSp>
        <p:nvCxnSpPr>
          <p:cNvPr id="27" name="Straight Connector 26"/>
          <p:cNvCxnSpPr/>
          <p:nvPr/>
        </p:nvCxnSpPr>
        <p:spPr>
          <a:xfrm>
            <a:off x="0" y="34290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Agglomeration</a:t>
            </a:r>
            <a:endParaRPr lang="en-US" dirty="0"/>
          </a:p>
        </p:txBody>
      </p:sp>
      <p:sp>
        <p:nvSpPr>
          <p:cNvPr id="3" name="Content Placeholder 2"/>
          <p:cNvSpPr>
            <a:spLocks noGrp="1"/>
          </p:cNvSpPr>
          <p:nvPr>
            <p:ph idx="1"/>
          </p:nvPr>
        </p:nvSpPr>
        <p:spPr/>
        <p:txBody>
          <a:bodyPr/>
          <a:lstStyle/>
          <a:p>
            <a:r>
              <a:rPr lang="en-US" dirty="0" smtClean="0"/>
              <a:t>The concept industries clump together for mutual advantages .</a:t>
            </a:r>
          </a:p>
          <a:p>
            <a:r>
              <a:rPr lang="en-US" dirty="0" smtClean="0"/>
              <a:t>Grouping together of many firms from the same industry in a single area for collective or cooperative use of infrastructure and sharing of labor resources</a:t>
            </a:r>
          </a:p>
          <a:p>
            <a:pPr lvl="1"/>
            <a:r>
              <a:rPr lang="en-US" dirty="0" smtClean="0"/>
              <a:t>Example: Silicon Valley (also called in APHG a </a:t>
            </a:r>
            <a:r>
              <a:rPr lang="en-US" u="sng" dirty="0" smtClean="0"/>
              <a:t>technopole</a:t>
            </a:r>
            <a:r>
              <a:rPr lang="en-U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Silicon Valley</a:t>
            </a:r>
            <a:endParaRPr lang="en-US" dirty="0"/>
          </a:p>
        </p:txBody>
      </p:sp>
      <p:pic>
        <p:nvPicPr>
          <p:cNvPr id="36866" name="Picture 2" descr="http://www.rockiesventureclub.org/wp-content/uploads/2013/02/Map-of-the-Silicon-Valley-based-on-Google-Maps.jpg"/>
          <p:cNvPicPr>
            <a:picLocks noGrp="1" noChangeAspect="1" noChangeArrowheads="1"/>
          </p:cNvPicPr>
          <p:nvPr>
            <p:ph sz="half" idx="1"/>
          </p:nvPr>
        </p:nvPicPr>
        <p:blipFill>
          <a:blip r:embed="rId2" cstate="print"/>
          <a:stretch>
            <a:fillRect/>
          </a:stretch>
        </p:blipFill>
        <p:spPr bwMode="auto">
          <a:xfrm>
            <a:off x="425450" y="2125700"/>
            <a:ext cx="4038600" cy="3594026"/>
          </a:xfrm>
          <a:prstGeom prst="rect">
            <a:avLst/>
          </a:prstGeom>
          <a:noFill/>
        </p:spPr>
      </p:pic>
      <p:pic>
        <p:nvPicPr>
          <p:cNvPr id="36868" name="Picture 4" descr="http://cdn.techinasia.com/wp-content/uploads/2013/09/silicon-valley-asia.jpg"/>
          <p:cNvPicPr>
            <a:picLocks noGrp="1" noChangeAspect="1" noChangeArrowheads="1"/>
          </p:cNvPicPr>
          <p:nvPr>
            <p:ph sz="half" idx="2"/>
          </p:nvPr>
        </p:nvPicPr>
        <p:blipFill>
          <a:blip r:embed="rId3" cstate="print"/>
          <a:stretch>
            <a:fillRect/>
          </a:stretch>
        </p:blipFill>
        <p:spPr bwMode="auto">
          <a:xfrm>
            <a:off x="4648200" y="1725854"/>
            <a:ext cx="4038600" cy="439371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3200" b="1" dirty="0" smtClean="0"/>
              <a:t>URBAN Patterns</a:t>
            </a:r>
            <a:endParaRPr lang="en-US" sz="3200" b="1" dirty="0"/>
          </a:p>
        </p:txBody>
      </p:sp>
      <p:pic>
        <p:nvPicPr>
          <p:cNvPr id="11266" name="Picture 2" descr="http://www.dpcdsb.org/NR/rdonlyres/1E96AC57-D11F-4B9D-A411-3800429FB319/116385/growth1950_2030.jpg"/>
          <p:cNvPicPr>
            <a:picLocks noGrp="1" noChangeAspect="1" noChangeArrowheads="1"/>
          </p:cNvPicPr>
          <p:nvPr>
            <p:ph idx="1"/>
          </p:nvPr>
        </p:nvPicPr>
        <p:blipFill>
          <a:blip r:embed="rId2" cstate="print"/>
          <a:stretch>
            <a:fillRect/>
          </a:stretch>
        </p:blipFill>
        <p:spPr bwMode="auto">
          <a:xfrm>
            <a:off x="1905000" y="1600200"/>
            <a:ext cx="5342717" cy="509141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dirty="0" smtClean="0"/>
              <a:t>Burgess’ Land Use Model</a:t>
            </a:r>
            <a:br>
              <a:rPr lang="en-US" dirty="0" smtClean="0"/>
            </a:br>
            <a:r>
              <a:rPr lang="en-US" sz="2800" dirty="0"/>
              <a:t>D</a:t>
            </a:r>
            <a:r>
              <a:rPr lang="en-US" sz="2800" dirty="0" smtClean="0"/>
              <a:t>eveloped in the 1920s</a:t>
            </a:r>
          </a:p>
        </p:txBody>
      </p:sp>
      <p:sp>
        <p:nvSpPr>
          <p:cNvPr id="40963" name="Content Placeholder 2"/>
          <p:cNvSpPr>
            <a:spLocks noGrp="1"/>
          </p:cNvSpPr>
          <p:nvPr>
            <p:ph idx="1"/>
          </p:nvPr>
        </p:nvSpPr>
        <p:spPr/>
        <p:txBody>
          <a:bodyPr>
            <a:normAutofit/>
          </a:bodyPr>
          <a:lstStyle/>
          <a:p>
            <a:r>
              <a:rPr lang="en-US" sz="2800" dirty="0" smtClean="0"/>
              <a:t>As used in urban areas: society within an urban area is often arranged in a series of concentric rings in positions defined by social factors.</a:t>
            </a:r>
          </a:p>
          <a:p>
            <a:pPr lvl="1"/>
            <a:r>
              <a:rPr lang="en-US" dirty="0" smtClean="0"/>
              <a:t>The </a:t>
            </a:r>
            <a:r>
              <a:rPr lang="en-US" dirty="0"/>
              <a:t>most expensive land is often in the </a:t>
            </a:r>
            <a:r>
              <a:rPr lang="en-US" dirty="0" smtClean="0"/>
              <a:t>center </a:t>
            </a:r>
            <a:r>
              <a:rPr lang="en-US" dirty="0"/>
              <a:t>the city </a:t>
            </a:r>
            <a:r>
              <a:rPr lang="en-US" dirty="0" smtClean="0"/>
              <a:t>and </a:t>
            </a:r>
            <a:r>
              <a:rPr lang="en-US" dirty="0"/>
              <a:t>the land on the edge of the city is cheaper.</a:t>
            </a:r>
          </a:p>
          <a:p>
            <a:pPr lvl="1"/>
            <a:r>
              <a:rPr lang="en-US" dirty="0"/>
              <a:t>Cities grew outwards from the original site so the oldest buildings would be in the middle of the city and the youngest would be on the </a:t>
            </a:r>
            <a:r>
              <a:rPr lang="en-US" dirty="0" smtClean="0"/>
              <a:t>edge.</a:t>
            </a:r>
            <a:br>
              <a:rPr lang="en-US" dirty="0" smtClean="0"/>
            </a:br>
            <a:endParaRPr lang="en-US" dirty="0" smtClean="0"/>
          </a:p>
        </p:txBody>
      </p:sp>
    </p:spTree>
    <p:extLst>
      <p:ext uri="{BB962C8B-B14F-4D97-AF65-F5344CB8AC3E}">
        <p14:creationId xmlns:p14="http://schemas.microsoft.com/office/powerpoint/2010/main" val="1447175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2" descr="http://upload.wikimedia.org/wikipedia/commons/thumb/7/7d/Burgess_model.svg/478px-Burgess_mode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689746"/>
            <a:ext cx="6019800" cy="363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itle 1"/>
          <p:cNvSpPr>
            <a:spLocks noGrp="1"/>
          </p:cNvSpPr>
          <p:nvPr>
            <p:ph type="title"/>
          </p:nvPr>
        </p:nvSpPr>
        <p:spPr/>
        <p:txBody>
          <a:bodyPr/>
          <a:lstStyle/>
          <a:p>
            <a:r>
              <a:rPr lang="en-US" dirty="0" smtClean="0"/>
              <a:t>Burgess Model</a:t>
            </a:r>
          </a:p>
        </p:txBody>
      </p:sp>
      <p:sp>
        <p:nvSpPr>
          <p:cNvPr id="41987" name="Content Placeholder 2"/>
          <p:cNvSpPr>
            <a:spLocks noGrp="1"/>
          </p:cNvSpPr>
          <p:nvPr>
            <p:ph idx="1"/>
          </p:nvPr>
        </p:nvSpPr>
        <p:spPr>
          <a:xfrm>
            <a:off x="457200" y="1981200"/>
            <a:ext cx="3886200" cy="4144963"/>
          </a:xfrm>
        </p:spPr>
        <p:txBody>
          <a:bodyPr>
            <a:normAutofit/>
          </a:bodyPr>
          <a:lstStyle/>
          <a:p>
            <a:pPr marL="514350" indent="-514350">
              <a:buFont typeface="+mj-lt"/>
              <a:buAutoNum type="alphaUcPeriod"/>
            </a:pPr>
            <a:r>
              <a:rPr lang="en-US" dirty="0" smtClean="0"/>
              <a:t>Central Business District (CBR)</a:t>
            </a:r>
          </a:p>
          <a:p>
            <a:pPr marL="514350" indent="-514350">
              <a:buFont typeface="+mj-lt"/>
              <a:buAutoNum type="alphaUcPeriod"/>
            </a:pPr>
            <a:r>
              <a:rPr lang="en-US" dirty="0" smtClean="0"/>
              <a:t> Zone in transition</a:t>
            </a:r>
          </a:p>
          <a:p>
            <a:pPr marL="514350" indent="-514350">
              <a:buFont typeface="+mj-lt"/>
              <a:buAutoNum type="alphaUcPeriod"/>
            </a:pPr>
            <a:r>
              <a:rPr lang="en-US" dirty="0" smtClean="0"/>
              <a:t> Zone of independent workers' homes</a:t>
            </a:r>
          </a:p>
          <a:p>
            <a:pPr marL="514350" indent="-514350">
              <a:buFont typeface="+mj-lt"/>
              <a:buAutoNum type="alphaUcPeriod"/>
            </a:pPr>
            <a:r>
              <a:rPr lang="en-US" dirty="0" smtClean="0"/>
              <a:t>Zone of better residences</a:t>
            </a:r>
          </a:p>
          <a:p>
            <a:pPr marL="514350" indent="-514350">
              <a:buFont typeface="+mj-lt"/>
              <a:buAutoNum type="alphaUcPeriod"/>
            </a:pPr>
            <a:r>
              <a:rPr lang="en-US" dirty="0" smtClean="0"/>
              <a:t>Commuter's Zone</a:t>
            </a:r>
            <a:br>
              <a:rPr lang="en-US" dirty="0" smtClean="0"/>
            </a:br>
            <a:endParaRPr lang="en-US" dirty="0" smtClean="0"/>
          </a:p>
        </p:txBody>
      </p:sp>
    </p:spTree>
    <p:extLst>
      <p:ext uri="{BB962C8B-B14F-4D97-AF65-F5344CB8AC3E}">
        <p14:creationId xmlns:p14="http://schemas.microsoft.com/office/powerpoint/2010/main" val="1129854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Rent Curve</a:t>
            </a:r>
            <a:endParaRPr lang="en-US" dirty="0"/>
          </a:p>
        </p:txBody>
      </p:sp>
      <p:sp>
        <p:nvSpPr>
          <p:cNvPr id="3" name="Content Placeholder 2"/>
          <p:cNvSpPr>
            <a:spLocks noGrp="1"/>
          </p:cNvSpPr>
          <p:nvPr>
            <p:ph sz="half" idx="1"/>
          </p:nvPr>
        </p:nvSpPr>
        <p:spPr>
          <a:xfrm>
            <a:off x="381000" y="1524000"/>
            <a:ext cx="8458200" cy="3352800"/>
          </a:xfrm>
        </p:spPr>
        <p:txBody>
          <a:bodyPr>
            <a:normAutofit/>
          </a:bodyPr>
          <a:lstStyle/>
          <a:p>
            <a:r>
              <a:rPr lang="en-US" sz="2000" dirty="0" smtClean="0"/>
              <a:t>Space for downtown commercial real estate is sold or leased by the square foot.  By comparison, land in the suburbs is sold by the acre.  Along the curve you could plot different land uses.</a:t>
            </a:r>
          </a:p>
          <a:p>
            <a:r>
              <a:rPr lang="en-US" sz="2000" dirty="0" smtClean="0"/>
              <a:t>Land for a suburban home or space for a suburban apartment building are not that much different in price.  However, land for that apartment building and land for building downtown is vastly different in price.</a:t>
            </a:r>
          </a:p>
          <a:p>
            <a:endParaRPr lang="en-US" sz="2000" dirty="0"/>
          </a:p>
        </p:txBody>
      </p:sp>
      <p:pic>
        <p:nvPicPr>
          <p:cNvPr id="1026" name="Picture 2" descr="http://upload.wikimedia.org/wikipedia/commons/thumb/6/62/Bid_rent1.svg/300px-Bid_rent1.svg.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57800" y="4229100"/>
            <a:ext cx="3314700" cy="2486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4038600"/>
            <a:ext cx="3809999" cy="2308324"/>
          </a:xfrm>
          <a:prstGeom prst="rect">
            <a:avLst/>
          </a:prstGeom>
          <a:noFill/>
        </p:spPr>
        <p:txBody>
          <a:bodyPr wrap="square" rtlCol="0">
            <a:spAutoFit/>
          </a:bodyPr>
          <a:lstStyle/>
          <a:p>
            <a:r>
              <a:rPr lang="en-US" dirty="0"/>
              <a:t>The bid-rent curve represents the cost-to-distance relationship of real estate prices in the urban landscape.  </a:t>
            </a:r>
          </a:p>
          <a:p>
            <a:r>
              <a:rPr lang="en-US" dirty="0"/>
              <a:t>The closer one moves toward the peak land or CBD, the more expensive the price for CBD land.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sz="4000" b="1" dirty="0" smtClean="0"/>
              <a:t>Rank-Size </a:t>
            </a:r>
            <a:r>
              <a:rPr lang="en-US" b="1" dirty="0" smtClean="0"/>
              <a:t/>
            </a:r>
            <a:br>
              <a:rPr lang="en-US" b="1" dirty="0" smtClean="0"/>
            </a:br>
            <a:r>
              <a:rPr lang="en-US" sz="2700" b="1" dirty="0" smtClean="0"/>
              <a:t>Distribution of Settlements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Geographers observe that ranking cities/towns from largest to smaller population produces a regular pattern of hierarchy. </a:t>
            </a:r>
          </a:p>
          <a:p>
            <a:r>
              <a:rPr lang="en-US" dirty="0" smtClean="0"/>
              <a:t>This is the</a:t>
            </a:r>
            <a:r>
              <a:rPr lang="en-US" b="1" dirty="0" smtClean="0"/>
              <a:t> Rank-Size Rule.</a:t>
            </a:r>
            <a:r>
              <a:rPr lang="en-US" dirty="0" smtClean="0"/>
              <a:t>  The country’s nth-largest settlement is 1/n the population of the largest settlement. </a:t>
            </a:r>
          </a:p>
          <a:p>
            <a:r>
              <a:rPr lang="en-US" dirty="0" smtClean="0"/>
              <a:t>In other words, the second-largest city is one-half the size of the largest, the fourth-largest city is one-fourth the size of the largest, and so on.  </a:t>
            </a:r>
          </a:p>
          <a:p>
            <a:r>
              <a:rPr lang="en-US" dirty="0" smtClean="0"/>
              <a:t>The United States’ cities follow Rank-Size Rule.  New York is largest, ½ of New York is Los Angeles, a 1/3 of New York is Chicago, a ¼ of New York is Philadelphia, etc.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pic>
        <p:nvPicPr>
          <p:cNvPr id="28674" name="Picture 2" descr="https://www.republicsales.com/images/Chemical-Industrial.jpg"/>
          <p:cNvPicPr>
            <a:picLocks noGrp="1" noChangeAspect="1" noChangeArrowheads="1"/>
          </p:cNvPicPr>
          <p:nvPr>
            <p:ph idx="1"/>
          </p:nvPr>
        </p:nvPicPr>
        <p:blipFill>
          <a:blip r:embed="rId2" cstate="print"/>
          <a:stretch>
            <a:fillRect/>
          </a:stretch>
        </p:blipFill>
        <p:spPr bwMode="auto">
          <a:xfrm>
            <a:off x="2362200" y="1981200"/>
            <a:ext cx="4373563" cy="4373563"/>
          </a:xfrm>
          <a:prstGeom prst="rect">
            <a:avLst/>
          </a:prstGeom>
          <a:noFill/>
          <a:ln>
            <a:solidFill>
              <a:schemeClr val="tx1">
                <a:lumMod val="95000"/>
                <a:lumOff val="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Rank-size Distribution </a:t>
            </a:r>
            <a:endParaRPr lang="en-US" dirty="0"/>
          </a:p>
        </p:txBody>
      </p:sp>
      <p:pic>
        <p:nvPicPr>
          <p:cNvPr id="40962" name="Picture 2" descr="http://www.lewishistoricalsociety.com/wiki/article_image.php?id=69"/>
          <p:cNvPicPr>
            <a:picLocks noGrp="1" noChangeAspect="1" noChangeArrowheads="1"/>
          </p:cNvPicPr>
          <p:nvPr>
            <p:ph idx="1"/>
          </p:nvPr>
        </p:nvPicPr>
        <p:blipFill>
          <a:blip r:embed="rId2" cstate="print"/>
          <a:srcRect/>
          <a:stretch>
            <a:fillRect/>
          </a:stretch>
        </p:blipFill>
        <p:spPr bwMode="auto">
          <a:xfrm>
            <a:off x="685800" y="1524000"/>
            <a:ext cx="7719641" cy="471055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fontScale="90000"/>
          </a:bodyPr>
          <a:lstStyle/>
          <a:p>
            <a:r>
              <a:rPr lang="en-US" sz="4000" b="1" dirty="0" smtClean="0"/>
              <a:t> Primate City </a:t>
            </a:r>
            <a:br>
              <a:rPr lang="en-US" sz="4000" b="1" dirty="0" smtClean="0"/>
            </a:br>
            <a:r>
              <a:rPr lang="en-US" sz="3100" b="1" dirty="0" smtClean="0"/>
              <a:t>Distribution of Settlements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If the settlement hierarchy does not graph as a straight line, then the country does not have a rank-size distribution of settlements.  </a:t>
            </a:r>
          </a:p>
          <a:p>
            <a:r>
              <a:rPr lang="en-US" dirty="0" smtClean="0"/>
              <a:t>Instead, it may follow the </a:t>
            </a:r>
            <a:r>
              <a:rPr lang="en-US" b="1" dirty="0" smtClean="0"/>
              <a:t>primate city rule.  </a:t>
            </a:r>
            <a:r>
              <a:rPr lang="en-US" dirty="0" smtClean="0"/>
              <a:t> This is where the largest settlement has more than twice as many people as the second-ranking settlement.  In this distribution, the country’s largest city is called the </a:t>
            </a:r>
            <a:r>
              <a:rPr lang="en-US" b="1" dirty="0" smtClean="0"/>
              <a:t>primate city.</a:t>
            </a:r>
            <a:endParaRPr lang="en-US" dirty="0" smtClean="0"/>
          </a:p>
          <a:p>
            <a:pPr lvl="1"/>
            <a:r>
              <a:rPr lang="en-US" b="1" dirty="0" smtClean="0"/>
              <a:t>Denmark:  </a:t>
            </a:r>
            <a:r>
              <a:rPr lang="en-US" dirty="0" smtClean="0"/>
              <a:t>Copenhagen is the primate city with 1 million inhabitants.  The second largest is Arhus with only 200,000.</a:t>
            </a:r>
          </a:p>
          <a:p>
            <a:pPr lvl="1"/>
            <a:r>
              <a:rPr lang="en-US" b="1" dirty="0" smtClean="0"/>
              <a:t>United Kingdom/England: </a:t>
            </a:r>
            <a:r>
              <a:rPr lang="en-US" dirty="0" smtClean="0"/>
              <a:t>London has 8 million, whereas as Birmingham, the second-largest – has only 2 million.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three Urban Land Use Models</a:t>
            </a:r>
            <a:endParaRPr lang="en-US" dirty="0"/>
          </a:p>
        </p:txBody>
      </p:sp>
      <p:pic>
        <p:nvPicPr>
          <p:cNvPr id="38914" name="Picture 2" descr="http://lewishistoricalsociety.com/wiki2011/article_image.php?image_type=article&amp;id=103"/>
          <p:cNvPicPr>
            <a:picLocks noGrp="1" noChangeAspect="1" noChangeArrowheads="1"/>
          </p:cNvPicPr>
          <p:nvPr>
            <p:ph idx="1"/>
          </p:nvPr>
        </p:nvPicPr>
        <p:blipFill>
          <a:blip r:embed="rId2" cstate="print"/>
          <a:srcRect/>
          <a:stretch>
            <a:fillRect/>
          </a:stretch>
        </p:blipFill>
        <p:spPr bwMode="auto">
          <a:xfrm>
            <a:off x="609600" y="1203960"/>
            <a:ext cx="7467600" cy="522732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Central Place Theory</a:t>
            </a:r>
            <a:br>
              <a:rPr lang="en-US" dirty="0" smtClean="0"/>
            </a:br>
            <a:r>
              <a:rPr lang="en-US" sz="2200" dirty="0" smtClean="0"/>
              <a:t>Walter Christaller</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Theory explains how the most profitable location can be identified.</a:t>
            </a:r>
          </a:p>
          <a:p>
            <a:pPr eaLnBrk="1" fontAlgn="auto" hangingPunct="1">
              <a:spcAft>
                <a:spcPts val="0"/>
              </a:spcAft>
              <a:defRPr/>
            </a:pPr>
            <a:r>
              <a:rPr lang="en-US" dirty="0" smtClean="0"/>
              <a:t>A </a:t>
            </a:r>
            <a:r>
              <a:rPr lang="en-US" b="1" dirty="0" smtClean="0"/>
              <a:t>central place </a:t>
            </a:r>
            <a:r>
              <a:rPr lang="en-US" dirty="0" smtClean="0"/>
              <a:t>is a market center for the exchange of goods and services by people attracted from the surrounding area. </a:t>
            </a:r>
          </a:p>
          <a:p>
            <a:pPr eaLnBrk="1" fontAlgn="auto" hangingPunct="1">
              <a:spcAft>
                <a:spcPts val="0"/>
              </a:spcAft>
              <a:defRPr/>
            </a:pPr>
            <a:r>
              <a:rPr lang="en-US" dirty="0" smtClean="0"/>
              <a:t>Businesses in central places compete against each other to serve as markets for goods and services for the surrounding region. </a:t>
            </a:r>
          </a:p>
          <a:p>
            <a:pPr eaLnBrk="1" fontAlgn="auto" hangingPunct="1">
              <a:spcAft>
                <a:spcPts val="0"/>
              </a:spcAft>
              <a:defRPr/>
            </a:pPr>
            <a:r>
              <a:rPr lang="en-US" b="1" dirty="0" smtClean="0"/>
              <a:t>Market area</a:t>
            </a:r>
            <a:r>
              <a:rPr lang="en-US" dirty="0" smtClean="0"/>
              <a:t> or </a:t>
            </a:r>
            <a:r>
              <a:rPr lang="en-US" b="1" dirty="0" smtClean="0"/>
              <a:t>Hinterland </a:t>
            </a:r>
            <a:r>
              <a:rPr lang="en-US" dirty="0" smtClean="0"/>
              <a:t>The area surrounding a service from which customers are attracted</a:t>
            </a:r>
          </a:p>
          <a:p>
            <a:pPr lvl="1" eaLnBrk="1" fontAlgn="auto" hangingPunct="1">
              <a:spcAft>
                <a:spcPts val="0"/>
              </a:spcAft>
              <a:defRPr/>
            </a:pPr>
            <a:r>
              <a:rPr lang="en-US" dirty="0" smtClean="0"/>
              <a:t> To establish a market area, a circle is drawn around the node of a service on a map. The territory around the circle is its market area.</a:t>
            </a:r>
          </a:p>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90600" y="685800"/>
            <a:ext cx="7010400" cy="54863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Services</a:t>
            </a:r>
            <a:br>
              <a:rPr lang="en-US" dirty="0" smtClean="0"/>
            </a:br>
            <a:r>
              <a:rPr lang="en-US" sz="2000" dirty="0" smtClean="0"/>
              <a:t>Tertiary Sector of Economic Activities</a:t>
            </a:r>
            <a:endParaRPr lang="en-US" sz="2000" dirty="0"/>
          </a:p>
        </p:txBody>
      </p:sp>
      <p:pic>
        <p:nvPicPr>
          <p:cNvPr id="2050" name="Picture 2" descr="http://www.pupilvision.com/yearten/c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61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p:txBody>
          <a:bodyPr>
            <a:normAutofit fontScale="92500"/>
          </a:bodyPr>
          <a:lstStyle/>
          <a:p>
            <a:r>
              <a:rPr lang="en-US" sz="1800" dirty="0" smtClean="0"/>
              <a:t>-Public</a:t>
            </a:r>
          </a:p>
          <a:p>
            <a:endParaRPr lang="en-US" sz="1800" dirty="0" smtClean="0"/>
          </a:p>
          <a:p>
            <a:r>
              <a:rPr lang="en-US" sz="1800" dirty="0" smtClean="0"/>
              <a:t>-Consumer Services</a:t>
            </a:r>
          </a:p>
          <a:p>
            <a:endParaRPr lang="en-US" sz="1800" dirty="0" smtClean="0"/>
          </a:p>
          <a:p>
            <a:r>
              <a:rPr lang="en-US" sz="1800" dirty="0" smtClean="0"/>
              <a:t>-Business</a:t>
            </a:r>
            <a:endParaRPr lang="en-US" sz="1800" dirty="0"/>
          </a:p>
        </p:txBody>
      </p:sp>
      <p:sp>
        <p:nvSpPr>
          <p:cNvPr id="4" name="Title 3"/>
          <p:cNvSpPr>
            <a:spLocks noGrp="1"/>
          </p:cNvSpPr>
          <p:nvPr>
            <p:ph type="title"/>
          </p:nvPr>
        </p:nvSpPr>
        <p:spPr/>
        <p:txBody>
          <a:bodyPr>
            <a:normAutofit/>
          </a:bodyPr>
          <a:lstStyle/>
          <a:p>
            <a:r>
              <a:rPr lang="en-US" sz="3200" dirty="0" smtClean="0"/>
              <a:t>TYPES of SERVICES</a:t>
            </a:r>
            <a:endParaRPr lang="en-US" sz="3200" dirty="0"/>
          </a:p>
        </p:txBody>
      </p:sp>
      <p:pic>
        <p:nvPicPr>
          <p:cNvPr id="3" name="Content Placeholder 3" descr="TCL_11e_Figure_12_06_L.jpg"/>
          <p:cNvPicPr>
            <a:picLocks noChangeAspect="1"/>
          </p:cNvPicPr>
          <p:nvPr/>
        </p:nvPicPr>
        <p:blipFill>
          <a:blip r:embed="rId2">
            <a:extLst>
              <a:ext uri="{28A0092B-C50C-407E-A947-70E740481C1C}">
                <a14:useLocalDpi xmlns:a14="http://schemas.microsoft.com/office/drawing/2010/main" val="0"/>
              </a:ext>
            </a:extLst>
          </a:blip>
          <a:srcRect l="-43387" r="-43387"/>
          <a:stretch>
            <a:fillRect/>
          </a:stretch>
        </p:blipFill>
        <p:spPr bwMode="auto">
          <a:xfrm>
            <a:off x="1676400" y="609600"/>
            <a:ext cx="8839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56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Services</a:t>
            </a:r>
            <a:endParaRPr lang="en-US" dirty="0"/>
          </a:p>
        </p:txBody>
      </p:sp>
      <p:pic>
        <p:nvPicPr>
          <p:cNvPr id="4" name="Content Placeholder 3" descr="TCL_11e_Figure_12_24_L.jpg"/>
          <p:cNvPicPr>
            <a:picLocks noGrp="1" noChangeAspect="1"/>
          </p:cNvPicPr>
          <p:nvPr>
            <p:ph idx="1"/>
          </p:nvPr>
        </p:nvPicPr>
        <p:blipFill>
          <a:blip r:embed="rId2" cstate="print"/>
          <a:srcRect l="-5000" r="-5000"/>
          <a:stretch>
            <a:fillRect/>
          </a:stretch>
        </p:blipFill>
        <p:spPr>
          <a:xfrm>
            <a:off x="914400" y="1317812"/>
            <a:ext cx="7632700" cy="538778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TCL_11e_Figure_12_10_L.jpg"/>
          <p:cNvPicPr>
            <a:picLocks noChangeAspect="1"/>
          </p:cNvPicPr>
          <p:nvPr/>
        </p:nvPicPr>
        <p:blipFill>
          <a:blip r:embed="rId2">
            <a:extLst>
              <a:ext uri="{28A0092B-C50C-407E-A947-70E740481C1C}">
                <a14:useLocalDpi xmlns:a14="http://schemas.microsoft.com/office/drawing/2010/main" val="0"/>
              </a:ext>
            </a:extLst>
          </a:blip>
          <a:srcRect l="-27608" r="-27608"/>
          <a:stretch>
            <a:fillRect/>
          </a:stretch>
        </p:blipFill>
        <p:spPr bwMode="auto">
          <a:xfrm>
            <a:off x="685800" y="6858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20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RANGE of Service</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Maximum </a:t>
            </a:r>
            <a:r>
              <a:rPr lang="en-US" b="1" dirty="0" smtClean="0"/>
              <a:t>distance</a:t>
            </a:r>
            <a:r>
              <a:rPr lang="en-US" dirty="0" smtClean="0"/>
              <a:t> people are willing to travel to use a service. </a:t>
            </a:r>
          </a:p>
          <a:p>
            <a:pPr eaLnBrk="1" fontAlgn="auto" hangingPunct="1">
              <a:spcAft>
                <a:spcPts val="0"/>
              </a:spcAft>
              <a:buFont typeface="Arial" pitchFamily="34" charset="0"/>
              <a:buChar char="•"/>
              <a:defRPr/>
            </a:pPr>
            <a:r>
              <a:rPr lang="en-US" dirty="0" smtClean="0"/>
              <a:t>People are willing to go only a short distance for everyday consumer services, such as groceries and pharmacies. </a:t>
            </a:r>
          </a:p>
          <a:p>
            <a:pPr eaLnBrk="1" fontAlgn="auto" hangingPunct="1">
              <a:spcAft>
                <a:spcPts val="0"/>
              </a:spcAft>
              <a:buFont typeface="Arial" pitchFamily="34" charset="0"/>
              <a:buChar char="•"/>
              <a:defRPr/>
            </a:pPr>
            <a:r>
              <a:rPr lang="en-US" dirty="0" smtClean="0"/>
              <a:t>But they will travel longer distances for other services such as a concert or professional ball game. </a:t>
            </a:r>
          </a:p>
          <a:p>
            <a:pPr eaLnBrk="1" fontAlgn="auto" hangingPunct="1">
              <a:spcAft>
                <a:spcPts val="0"/>
              </a:spcAft>
              <a:buFont typeface="Arial" pitchFamily="34" charset="0"/>
              <a:buChar char="•"/>
              <a:defRPr/>
            </a:pPr>
            <a:r>
              <a:rPr lang="en-US" dirty="0" smtClean="0"/>
              <a:t>Therefore, the </a:t>
            </a:r>
            <a:r>
              <a:rPr lang="en-US" b="1" dirty="0" smtClean="0"/>
              <a:t>range</a:t>
            </a:r>
            <a:r>
              <a:rPr lang="en-US" dirty="0" smtClean="0"/>
              <a:t> of a service must be determined from the radius of a circle that is irregularly shaped rather than perfectly round. The irregularly shaped circle takes in the territory for which the proposed site is closer than competitors’ sites. </a:t>
            </a: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998686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solidFill>
                  <a:srgbClr val="919671"/>
                </a:solidFill>
              </a:rPr>
              <a:t>Economic</a:t>
            </a:r>
            <a:r>
              <a:rPr lang="en-US" sz="3200" dirty="0" smtClean="0">
                <a:solidFill>
                  <a:srgbClr val="919671"/>
                </a:solidFill>
              </a:rPr>
              <a:t> </a:t>
            </a:r>
            <a:r>
              <a:rPr lang="en-US" dirty="0" smtClean="0">
                <a:solidFill>
                  <a:srgbClr val="919671"/>
                </a:solidFill>
              </a:rPr>
              <a:t>Activities</a:t>
            </a:r>
            <a:endParaRPr lang="en-US" sz="3200" dirty="0" smtClean="0">
              <a:solidFill>
                <a:srgbClr val="919671"/>
              </a:solidFill>
            </a:endParaRPr>
          </a:p>
        </p:txBody>
      </p:sp>
      <p:sp>
        <p:nvSpPr>
          <p:cNvPr id="3075" name="Content Placeholder 2"/>
          <p:cNvSpPr>
            <a:spLocks noGrp="1"/>
          </p:cNvSpPr>
          <p:nvPr>
            <p:ph idx="1"/>
          </p:nvPr>
        </p:nvSpPr>
        <p:spPr>
          <a:xfrm>
            <a:off x="1676400" y="1600200"/>
            <a:ext cx="7315200" cy="4876800"/>
          </a:xfrm>
        </p:spPr>
        <p:txBody>
          <a:bodyPr>
            <a:normAutofit fontScale="92500"/>
          </a:bodyPr>
          <a:lstStyle/>
          <a:p>
            <a:r>
              <a:rPr lang="en-US" sz="2400" b="1" dirty="0" smtClean="0"/>
              <a:t>Primary</a:t>
            </a:r>
          </a:p>
          <a:p>
            <a:pPr lvl="1"/>
            <a:r>
              <a:rPr lang="en-US" sz="2000" dirty="0" smtClean="0"/>
              <a:t>Raw Materials: </a:t>
            </a:r>
            <a:r>
              <a:rPr lang="en-US" sz="2000" dirty="0" smtClean="0">
                <a:solidFill>
                  <a:schemeClr val="tx1"/>
                </a:solidFill>
              </a:rPr>
              <a:t>Agriculture</a:t>
            </a:r>
            <a:r>
              <a:rPr lang="en-US" sz="2000" dirty="0" smtClean="0"/>
              <a:t>, mining, fishing, and forestry</a:t>
            </a:r>
          </a:p>
          <a:p>
            <a:r>
              <a:rPr lang="en-US" sz="2400" b="1" dirty="0" smtClean="0"/>
              <a:t>Secondary</a:t>
            </a:r>
          </a:p>
          <a:p>
            <a:pPr lvl="1"/>
            <a:r>
              <a:rPr lang="en-US" sz="2000" dirty="0" smtClean="0"/>
              <a:t>Manufacturing: capital </a:t>
            </a:r>
            <a:r>
              <a:rPr lang="en-US" sz="1400" b="1" dirty="0" smtClean="0">
                <a:solidFill>
                  <a:srgbClr val="FF0000"/>
                </a:solidFill>
              </a:rPr>
              <a:t>(for industry) </a:t>
            </a:r>
            <a:r>
              <a:rPr lang="en-US" sz="2000" dirty="0" smtClean="0"/>
              <a:t>and consumer goods</a:t>
            </a:r>
          </a:p>
          <a:p>
            <a:r>
              <a:rPr lang="en-US" sz="2400" b="1" dirty="0" smtClean="0"/>
              <a:t>Tertiary</a:t>
            </a:r>
          </a:p>
          <a:p>
            <a:pPr lvl="1"/>
            <a:r>
              <a:rPr lang="en-US" sz="2000" i="1" dirty="0" smtClean="0"/>
              <a:t>Consumer</a:t>
            </a:r>
            <a:r>
              <a:rPr lang="en-US" sz="2000" dirty="0" smtClean="0"/>
              <a:t>: retail and personal services; entertainment</a:t>
            </a:r>
          </a:p>
          <a:p>
            <a:r>
              <a:rPr lang="en-US" sz="2400" b="1" dirty="0" smtClean="0"/>
              <a:t>Quaternary</a:t>
            </a:r>
            <a:endParaRPr lang="en-US" sz="2000" dirty="0" smtClean="0"/>
          </a:p>
          <a:p>
            <a:pPr lvl="1"/>
            <a:r>
              <a:rPr lang="en-US" sz="2000" i="1" dirty="0" smtClean="0"/>
              <a:t>Business/Producer services</a:t>
            </a:r>
            <a:r>
              <a:rPr lang="en-US" sz="2000" dirty="0" smtClean="0"/>
              <a:t>: trade, insurance, banking, advertising, transportation and information services</a:t>
            </a:r>
          </a:p>
          <a:p>
            <a:r>
              <a:rPr lang="en-US" sz="2400" b="1" dirty="0" smtClean="0"/>
              <a:t>Quinary</a:t>
            </a:r>
          </a:p>
          <a:p>
            <a:pPr lvl="1"/>
            <a:r>
              <a:rPr lang="en-US" sz="2000" dirty="0" smtClean="0"/>
              <a:t>Public (government) Services: health, education, research, transportation, tourism &amp; recreation</a:t>
            </a:r>
          </a:p>
          <a:p>
            <a:endParaRPr lang="en-US" sz="2400" b="1" dirty="0" smtClean="0"/>
          </a:p>
          <a:p>
            <a:endParaRPr lang="en-US" sz="2400" b="1" dirty="0" smtClean="0"/>
          </a:p>
        </p:txBody>
      </p:sp>
      <p:sp>
        <p:nvSpPr>
          <p:cNvPr id="5" name="Left Brace 4"/>
          <p:cNvSpPr/>
          <p:nvPr/>
        </p:nvSpPr>
        <p:spPr>
          <a:xfrm>
            <a:off x="1295400" y="3200400"/>
            <a:ext cx="533400" cy="2971800"/>
          </a:xfrm>
          <a:prstGeom prst="leftBrace">
            <a:avLst>
              <a:gd name="adj1" fmla="val 8333"/>
              <a:gd name="adj2" fmla="val 4915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dirty="0">
              <a:solidFill>
                <a:srgbClr val="FF0000"/>
              </a:solidFill>
            </a:endParaRPr>
          </a:p>
        </p:txBody>
      </p:sp>
      <p:sp>
        <p:nvSpPr>
          <p:cNvPr id="6" name="TextBox 5"/>
          <p:cNvSpPr txBox="1"/>
          <p:nvPr/>
        </p:nvSpPr>
        <p:spPr>
          <a:xfrm>
            <a:off x="228600" y="3352800"/>
            <a:ext cx="1143000" cy="2892425"/>
          </a:xfrm>
          <a:prstGeom prst="rect">
            <a:avLst/>
          </a:prstGeom>
          <a:noFill/>
        </p:spPr>
        <p:txBody>
          <a:bodyPr>
            <a:spAutoFit/>
          </a:bodyPr>
          <a:lstStyle/>
          <a:p>
            <a:pPr algn="ctr" eaLnBrk="0" hangingPunct="0">
              <a:defRPr/>
            </a:pPr>
            <a:r>
              <a:rPr lang="en-US" sz="1300" dirty="0">
                <a:latin typeface="+mn-lt"/>
              </a:rPr>
              <a:t>These three levels are often subdivided within the economic activity group “tertiary” as services may be utilized by both consumers &amp; producers.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dirty="0" smtClean="0"/>
              <a:t>THRESHOLD of a Service</a:t>
            </a:r>
            <a:endParaRPr lang="en-US" dirty="0" smtClean="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2000" dirty="0" smtClean="0"/>
              <a:t>The </a:t>
            </a:r>
            <a:r>
              <a:rPr lang="en-US" sz="2000" b="1" dirty="0" smtClean="0"/>
              <a:t>minimum</a:t>
            </a:r>
            <a:r>
              <a:rPr lang="en-US" sz="2000" dirty="0" smtClean="0"/>
              <a:t> number of people/customers needed to support the service in order to make a profit. </a:t>
            </a:r>
          </a:p>
          <a:p>
            <a:pPr eaLnBrk="1" fontAlgn="auto" hangingPunct="1">
              <a:spcAft>
                <a:spcPts val="0"/>
              </a:spcAft>
              <a:buFont typeface="Arial" pitchFamily="34" charset="0"/>
              <a:buChar char="•"/>
              <a:defRPr/>
            </a:pPr>
            <a:r>
              <a:rPr lang="en-US" sz="2000" dirty="0" smtClean="0"/>
              <a:t>Once the </a:t>
            </a:r>
            <a:r>
              <a:rPr lang="en-US" sz="2000" b="1" dirty="0" smtClean="0"/>
              <a:t>range</a:t>
            </a:r>
            <a:r>
              <a:rPr lang="en-US" sz="2000" dirty="0" smtClean="0"/>
              <a:t> has been determined, a service provider must determine whether a location is suitable by counting the potential customers inside the irregularly shaped circle. </a:t>
            </a:r>
          </a:p>
          <a:p>
            <a:pPr eaLnBrk="1" fontAlgn="auto" hangingPunct="1">
              <a:spcAft>
                <a:spcPts val="0"/>
              </a:spcAft>
              <a:buFont typeface="Arial" pitchFamily="34" charset="0"/>
              <a:buChar char="•"/>
              <a:defRPr/>
            </a:pPr>
            <a:r>
              <a:rPr lang="en-US" sz="2000" dirty="0" smtClean="0"/>
              <a:t>How expected consumers inside the range are counted depends on the product.</a:t>
            </a:r>
          </a:p>
          <a:p>
            <a:pPr lvl="1" eaLnBrk="1" fontAlgn="auto" hangingPunct="1">
              <a:spcAft>
                <a:spcPts val="0"/>
              </a:spcAft>
              <a:buFont typeface="Arial" pitchFamily="34" charset="0"/>
              <a:buChar char="–"/>
              <a:defRPr/>
            </a:pPr>
            <a:r>
              <a:rPr lang="en-US" dirty="0" smtClean="0"/>
              <a:t> Convenience stores and fast-food restaurants appeal to nearly everyone, whereas other goods and services appeal primarily to certain consumer groups. </a:t>
            </a:r>
          </a:p>
          <a:p>
            <a:pPr eaLnBrk="1" fontAlgn="auto" hangingPunct="1">
              <a:spcAft>
                <a:spcPts val="0"/>
              </a:spcAft>
              <a:buFont typeface="Arial" pitchFamily="34" charset="0"/>
              <a:buChar char="•"/>
              <a:defRPr/>
            </a:pPr>
            <a:endParaRPr lang="en-US" sz="2000" dirty="0" smtClean="0"/>
          </a:p>
        </p:txBody>
      </p:sp>
    </p:spTree>
    <p:extLst>
      <p:ext uri="{BB962C8B-B14F-4D97-AF65-F5344CB8AC3E}">
        <p14:creationId xmlns:p14="http://schemas.microsoft.com/office/powerpoint/2010/main" val="1012928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in CBDs</a:t>
            </a:r>
            <a:endParaRPr lang="en-US" dirty="0"/>
          </a:p>
        </p:txBody>
      </p:sp>
      <p:sp>
        <p:nvSpPr>
          <p:cNvPr id="5" name="Content Placeholder 4"/>
          <p:cNvSpPr>
            <a:spLocks noGrp="1"/>
          </p:cNvSpPr>
          <p:nvPr>
            <p:ph idx="1"/>
          </p:nvPr>
        </p:nvSpPr>
        <p:spPr/>
        <p:txBody>
          <a:bodyPr>
            <a:noAutofit/>
          </a:bodyPr>
          <a:lstStyle/>
          <a:p>
            <a:r>
              <a:rPr lang="en-US" sz="2800" b="1" dirty="0" smtClean="0"/>
              <a:t>Public Services </a:t>
            </a:r>
          </a:p>
          <a:p>
            <a:pPr lvl="1"/>
            <a:r>
              <a:rPr lang="en-US" sz="2800" dirty="0" smtClean="0"/>
              <a:t>City hall, state agencies and libraries</a:t>
            </a:r>
          </a:p>
          <a:p>
            <a:pPr lvl="1"/>
            <a:r>
              <a:rPr lang="en-US" sz="2800" dirty="0" smtClean="0"/>
              <a:t>Sports facilities (stadiums)</a:t>
            </a:r>
          </a:p>
          <a:p>
            <a:r>
              <a:rPr lang="en-US" sz="2800" b="1" dirty="0" smtClean="0"/>
              <a:t>Business Services</a:t>
            </a:r>
          </a:p>
          <a:p>
            <a:pPr lvl="1"/>
            <a:r>
              <a:rPr lang="en-US" sz="2800" dirty="0" smtClean="0"/>
              <a:t>Banking, finance, journalism, law firms</a:t>
            </a:r>
          </a:p>
          <a:p>
            <a:r>
              <a:rPr lang="en-US" sz="2800" b="1" dirty="0" smtClean="0"/>
              <a:t>Consumer Services</a:t>
            </a:r>
          </a:p>
          <a:p>
            <a:pPr lvl="1"/>
            <a:r>
              <a:rPr lang="en-US" sz="2800" dirty="0" smtClean="0"/>
              <a:t>Retail stores with HIGH TRESHOLD and HIGH RANGE </a:t>
            </a:r>
          </a:p>
          <a:p>
            <a:pPr lvl="1"/>
            <a:r>
              <a:rPr lang="en-US" sz="2800" dirty="0" smtClean="0"/>
              <a:t>Retail services for downtown workers.</a:t>
            </a:r>
          </a:p>
        </p:txBody>
      </p:sp>
    </p:spTree>
    <p:extLst>
      <p:ext uri="{BB962C8B-B14F-4D97-AF65-F5344CB8AC3E}">
        <p14:creationId xmlns:p14="http://schemas.microsoft.com/office/powerpoint/2010/main" val="43382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Cottage Industry</a:t>
            </a:r>
            <a:endParaRPr lang="en-US" dirty="0"/>
          </a:p>
        </p:txBody>
      </p:sp>
      <p:sp>
        <p:nvSpPr>
          <p:cNvPr id="3" name="Content Placeholder 2"/>
          <p:cNvSpPr>
            <a:spLocks noGrp="1"/>
          </p:cNvSpPr>
          <p:nvPr>
            <p:ph idx="1"/>
          </p:nvPr>
        </p:nvSpPr>
        <p:spPr>
          <a:xfrm>
            <a:off x="457200" y="1600201"/>
            <a:ext cx="8229600" cy="1447800"/>
          </a:xfrm>
        </p:spPr>
        <p:txBody>
          <a:bodyPr>
            <a:normAutofit/>
          </a:bodyPr>
          <a:lstStyle/>
          <a:p>
            <a:r>
              <a:rPr lang="en-US" sz="2400" dirty="0" smtClean="0"/>
              <a:t>Home-based manufacturing found mainly before the IR.</a:t>
            </a:r>
            <a:endParaRPr lang="en-US" sz="2400" dirty="0"/>
          </a:p>
        </p:txBody>
      </p:sp>
      <p:pic>
        <p:nvPicPr>
          <p:cNvPr id="19458" name="Picture 2" descr="http://www.mylearning.org/learning/children-at-work/walkers20costume_3.jpg"/>
          <p:cNvPicPr>
            <a:picLocks noChangeAspect="1" noChangeArrowheads="1"/>
          </p:cNvPicPr>
          <p:nvPr/>
        </p:nvPicPr>
        <p:blipFill>
          <a:blip r:embed="rId2" cstate="print"/>
          <a:srcRect/>
          <a:stretch>
            <a:fillRect/>
          </a:stretch>
        </p:blipFill>
        <p:spPr bwMode="auto">
          <a:xfrm>
            <a:off x="1600200" y="2514600"/>
            <a:ext cx="6191250" cy="41433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Industrial Revolution</a:t>
            </a:r>
            <a:br>
              <a:rPr lang="en-US" dirty="0" smtClean="0"/>
            </a:br>
            <a:r>
              <a:rPr lang="en-US" dirty="0" smtClean="0"/>
              <a:t>1760-1850</a:t>
            </a:r>
            <a:endParaRPr lang="en-US" dirty="0"/>
          </a:p>
        </p:txBody>
      </p:sp>
      <p:sp>
        <p:nvSpPr>
          <p:cNvPr id="3" name="Content Placeholder 2"/>
          <p:cNvSpPr>
            <a:spLocks noGrp="1"/>
          </p:cNvSpPr>
          <p:nvPr>
            <p:ph idx="1"/>
          </p:nvPr>
        </p:nvSpPr>
        <p:spPr/>
        <p:txBody>
          <a:bodyPr/>
          <a:lstStyle/>
          <a:p>
            <a:r>
              <a:rPr lang="en-US" dirty="0" smtClean="0"/>
              <a:t>Series of improvements  in industrial technology that transformed the process of manufacturing goods. </a:t>
            </a:r>
            <a:endParaRPr lang="en-US" dirty="0" smtClean="0"/>
          </a:p>
          <a:p>
            <a:pPr marL="114300" indent="0">
              <a:buNone/>
            </a:pPr>
            <a:endParaRPr lang="en-US" dirty="0" smtClean="0"/>
          </a:p>
          <a:p>
            <a:r>
              <a:rPr lang="en-US" dirty="0" smtClean="0"/>
              <a:t>Started in England, </a:t>
            </a:r>
            <a:r>
              <a:rPr lang="en-US" b="1" dirty="0" smtClean="0"/>
              <a:t>diffused </a:t>
            </a:r>
            <a:r>
              <a:rPr lang="en-US" dirty="0" smtClean="0"/>
              <a:t>to Western Europe and then to the United States by 1825</a:t>
            </a:r>
            <a:r>
              <a:rPr lang="en-US" dirty="0" smtClean="0"/>
              <a:t>.</a:t>
            </a:r>
          </a:p>
          <a:p>
            <a:pPr marL="114300" indent="0">
              <a:buNone/>
            </a:pPr>
            <a:endParaRPr lang="en-US" dirty="0" smtClean="0"/>
          </a:p>
          <a:p>
            <a:r>
              <a:rPr lang="en-US" dirty="0" smtClean="0"/>
              <a:t>Large Coal deposits were an integral part of the start and diffusion of the </a:t>
            </a:r>
            <a:r>
              <a:rPr lang="en-US" dirty="0" smtClean="0"/>
              <a:t>IR.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Diffusion of the Industrial Revolution to Mainland Europe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Early 1800 innovations diffused to mainland Europe, Germany and the low countries.</a:t>
            </a:r>
          </a:p>
          <a:p>
            <a:pPr lvl="1"/>
            <a:r>
              <a:rPr lang="en-US" dirty="0" smtClean="0"/>
              <a:t>Proximity to </a:t>
            </a:r>
            <a:r>
              <a:rPr lang="en-US" b="1" dirty="0" smtClean="0"/>
              <a:t>coal fields</a:t>
            </a:r>
          </a:p>
          <a:p>
            <a:pPr lvl="1"/>
            <a:r>
              <a:rPr lang="en-US" dirty="0" smtClean="0"/>
              <a:t>Proximity to </a:t>
            </a:r>
            <a:r>
              <a:rPr lang="en-US" b="1" dirty="0" smtClean="0"/>
              <a:t>water</a:t>
            </a:r>
          </a:p>
          <a:p>
            <a:r>
              <a:rPr lang="en-US" dirty="0" smtClean="0"/>
              <a:t>Later 1800 innovations </a:t>
            </a:r>
          </a:p>
          <a:p>
            <a:pPr lvl="1"/>
            <a:r>
              <a:rPr lang="en-US" dirty="0" smtClean="0"/>
              <a:t>Location criteria included proximity to </a:t>
            </a:r>
            <a:r>
              <a:rPr lang="en-US" b="1" dirty="0" smtClean="0"/>
              <a:t>railroads</a:t>
            </a:r>
            <a:r>
              <a:rPr lang="en-US" dirty="0" smtClean="0"/>
              <a:t>. London and Paris became big centers of Industry</a:t>
            </a:r>
          </a:p>
        </p:txBody>
      </p:sp>
      <p:pic>
        <p:nvPicPr>
          <p:cNvPr id="1026" name="Picture 2" descr="A view at the Bedlam Furnaces in Madeley Dale, Shropshire, downstream from Ironbridge beside the River Severn. "/>
          <p:cNvPicPr>
            <a:picLocks noGrp="1" noChangeAspect="1" noChangeArrowheads="1"/>
          </p:cNvPicPr>
          <p:nvPr>
            <p:ph sz="half" idx="2"/>
          </p:nvPr>
        </p:nvPicPr>
        <p:blipFill>
          <a:blip r:embed="rId2" cstate="print"/>
          <a:srcRect/>
          <a:stretch>
            <a:fillRect/>
          </a:stretch>
        </p:blipFill>
        <p:spPr bwMode="auto">
          <a:xfrm>
            <a:off x="4648200" y="2590800"/>
            <a:ext cx="4281311" cy="24082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normAutofit fontScale="90000"/>
          </a:bodyPr>
          <a:lstStyle/>
          <a:p>
            <a:r>
              <a:rPr lang="en-US" dirty="0"/>
              <a:t>Industrial Revolution Hearths</a:t>
            </a:r>
          </a:p>
        </p:txBody>
      </p:sp>
      <p:pic>
        <p:nvPicPr>
          <p:cNvPr id="7172" name="Picture 102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1600" y="1242880"/>
            <a:ext cx="3886200" cy="5488924"/>
          </a:xfrm>
        </p:spPr>
      </p:pic>
      <p:sp>
        <p:nvSpPr>
          <p:cNvPr id="6" name="Content Placeholder 5"/>
          <p:cNvSpPr>
            <a:spLocks noGrp="1"/>
          </p:cNvSpPr>
          <p:nvPr>
            <p:ph sz="half" idx="2"/>
          </p:nvPr>
        </p:nvSpPr>
        <p:spPr>
          <a:xfrm>
            <a:off x="5410200" y="1600200"/>
            <a:ext cx="3276600" cy="4525963"/>
          </a:xfrm>
        </p:spPr>
        <p:txBody>
          <a:bodyPr>
            <a:normAutofit/>
          </a:bodyPr>
          <a:lstStyle/>
          <a:p>
            <a:r>
              <a:rPr lang="en-US" sz="2000" dirty="0">
                <a:latin typeface="Arial" charset="0"/>
              </a:rPr>
              <a:t>Fig. 11-1: The Industrial Revolution originated in areas of northern England. Factories often clustered near </a:t>
            </a:r>
            <a:r>
              <a:rPr lang="en-US" sz="2000" u="sng" dirty="0">
                <a:latin typeface="Arial" charset="0"/>
              </a:rPr>
              <a:t>coalfields</a:t>
            </a:r>
            <a:endParaRPr lang="en-US" sz="2000" u="sng" dirty="0"/>
          </a:p>
        </p:txBody>
      </p:sp>
      <p:sp>
        <p:nvSpPr>
          <p:cNvPr id="7173" name="Text Box 1029"/>
          <p:cNvSpPr txBox="1">
            <a:spLocks noChangeArrowheads="1"/>
          </p:cNvSpPr>
          <p:nvPr/>
        </p:nvSpPr>
        <p:spPr bwMode="auto">
          <a:xfrm>
            <a:off x="746125" y="6003925"/>
            <a:ext cx="79200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141413">
              <a:defRPr sz="2400">
                <a:solidFill>
                  <a:schemeClr val="tx1"/>
                </a:solidFill>
                <a:latin typeface="Times" charset="0"/>
              </a:defRPr>
            </a:lvl2pPr>
            <a:lvl3pPr marL="1255713">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endParaRPr lang="en-US" sz="1600" dirty="0">
              <a:latin typeface="Arial" charset="0"/>
            </a:endParaRPr>
          </a:p>
        </p:txBody>
      </p:sp>
    </p:spTree>
    <p:extLst>
      <p:ext uri="{BB962C8B-B14F-4D97-AF65-F5344CB8AC3E}">
        <p14:creationId xmlns:p14="http://schemas.microsoft.com/office/powerpoint/2010/main" val="3306607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838200"/>
          </a:xfrm>
        </p:spPr>
        <p:txBody>
          <a:bodyPr/>
          <a:lstStyle/>
          <a:p>
            <a:r>
              <a:rPr lang="en-US" dirty="0"/>
              <a:t>Manufacturing Regions</a:t>
            </a:r>
          </a:p>
        </p:txBody>
      </p:sp>
      <p:pic>
        <p:nvPicPr>
          <p:cNvPr id="922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85800" y="1219200"/>
            <a:ext cx="7772400" cy="4343400"/>
          </a:xfrm>
        </p:spPr>
      </p:pic>
      <p:sp>
        <p:nvSpPr>
          <p:cNvPr id="9221" name="Text Box 5"/>
          <p:cNvSpPr txBox="1">
            <a:spLocks noChangeArrowheads="1"/>
          </p:cNvSpPr>
          <p:nvPr/>
        </p:nvSpPr>
        <p:spPr bwMode="auto">
          <a:xfrm>
            <a:off x="457200" y="5867400"/>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141413">
              <a:defRPr sz="2400">
                <a:solidFill>
                  <a:schemeClr val="tx1"/>
                </a:solidFill>
                <a:latin typeface="Times" charset="0"/>
              </a:defRPr>
            </a:lvl2pPr>
            <a:lvl3pPr marL="1255713">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dirty="0">
                <a:solidFill>
                  <a:schemeClr val="bg1"/>
                </a:solidFill>
                <a:latin typeface="Arial" charset="0"/>
              </a:rPr>
              <a:t>Fig. 11-3: </a:t>
            </a:r>
            <a:r>
              <a:rPr lang="en-US" sz="1600" dirty="0">
                <a:latin typeface="Arial" charset="0"/>
              </a:rPr>
              <a:t>The world’s major manufacturing regions are found in North America, Europe, and East Asia. Other manufacturing centers are also found elsewhere.</a:t>
            </a:r>
          </a:p>
        </p:txBody>
      </p:sp>
    </p:spTree>
    <p:extLst>
      <p:ext uri="{BB962C8B-B14F-4D97-AF65-F5344CB8AC3E}">
        <p14:creationId xmlns:p14="http://schemas.microsoft.com/office/powerpoint/2010/main" val="2317997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slidesharecdn.com/parttwo-industry-120329055544-phpapp01/95/slide-5-728.jpg?cb=1333557087"/>
          <p:cNvPicPr>
            <a:picLocks noChangeAspect="1" noChangeArrowheads="1"/>
          </p:cNvPicPr>
          <p:nvPr/>
        </p:nvPicPr>
        <p:blipFill>
          <a:blip r:embed="rId2" cstate="print"/>
          <a:srcRect/>
          <a:stretch>
            <a:fillRect/>
          </a:stretch>
        </p:blipFill>
        <p:spPr bwMode="auto">
          <a:xfrm>
            <a:off x="533400" y="381000"/>
            <a:ext cx="7924798" cy="5943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342</TotalTime>
  <Words>1232</Words>
  <Application>Microsoft Office PowerPoint</Application>
  <PresentationFormat>On-screen Show (4:3)</PresentationFormat>
  <Paragraphs>126</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Apothecary</vt:lpstr>
      <vt:lpstr>APHG Review</vt:lpstr>
      <vt:lpstr>Industry</vt:lpstr>
      <vt:lpstr>Economic Activities</vt:lpstr>
      <vt:lpstr>Cottage Industry</vt:lpstr>
      <vt:lpstr>Industrial Revolution 1760-1850</vt:lpstr>
      <vt:lpstr>Diffusion of the Industrial Revolution to Mainland Europe</vt:lpstr>
      <vt:lpstr>Industrial Revolution Hearths</vt:lpstr>
      <vt:lpstr>Manufacturing Regions</vt:lpstr>
      <vt:lpstr>PowerPoint Presentation</vt:lpstr>
      <vt:lpstr>Weber’s Least Cost Theory</vt:lpstr>
      <vt:lpstr>3 major factors that determine location of manufacturing</vt:lpstr>
      <vt:lpstr>PowerPoint Presentation</vt:lpstr>
      <vt:lpstr>Agglomeration</vt:lpstr>
      <vt:lpstr>Silicon Valley</vt:lpstr>
      <vt:lpstr>URBAN Patterns</vt:lpstr>
      <vt:lpstr>Burgess’ Land Use Model Developed in the 1920s</vt:lpstr>
      <vt:lpstr>Burgess Model</vt:lpstr>
      <vt:lpstr>Bid Rent Curve</vt:lpstr>
      <vt:lpstr>Rank-Size  Distribution of Settlements </vt:lpstr>
      <vt:lpstr>Rank-size Distribution </vt:lpstr>
      <vt:lpstr> Primate City  Distribution of Settlements </vt:lpstr>
      <vt:lpstr>The three Urban Land Use Models</vt:lpstr>
      <vt:lpstr>Central Place Theory Walter Christaller</vt:lpstr>
      <vt:lpstr>PowerPoint Presentation</vt:lpstr>
      <vt:lpstr>Services Tertiary Sector of Economic Activities</vt:lpstr>
      <vt:lpstr>TYPES of SERVICES</vt:lpstr>
      <vt:lpstr>Types of Services</vt:lpstr>
      <vt:lpstr>PowerPoint Presentation</vt:lpstr>
      <vt:lpstr>RANGE of Service</vt:lpstr>
      <vt:lpstr>THRESHOLD of a Service</vt:lpstr>
      <vt:lpstr>Services in CBDs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APHG Review</dc:title>
  <dc:creator>Owner</dc:creator>
  <cp:lastModifiedBy>User</cp:lastModifiedBy>
  <cp:revision>58</cp:revision>
  <dcterms:created xsi:type="dcterms:W3CDTF">2014-04-20T20:10:37Z</dcterms:created>
  <dcterms:modified xsi:type="dcterms:W3CDTF">2015-04-28T21:30:36Z</dcterms:modified>
</cp:coreProperties>
</file>