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4" r:id="rId5"/>
    <p:sldId id="260" r:id="rId6"/>
    <p:sldId id="263" r:id="rId7"/>
    <p:sldId id="267" r:id="rId8"/>
    <p:sldId id="261" r:id="rId9"/>
    <p:sldId id="269" r:id="rId10"/>
    <p:sldId id="262" r:id="rId11"/>
    <p:sldId id="273" r:id="rId12"/>
    <p:sldId id="281" r:id="rId13"/>
    <p:sldId id="264" r:id="rId14"/>
    <p:sldId id="265" r:id="rId15"/>
    <p:sldId id="278" r:id="rId16"/>
    <p:sldId id="279" r:id="rId17"/>
    <p:sldId id="266" r:id="rId18"/>
    <p:sldId id="277" r:id="rId19"/>
    <p:sldId id="28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CE7A-E7F2-4008-A938-4A52DA693D8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B5D7-239D-4CCC-B572-9A474872B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E58A1-0825-42E2-ABD3-7212ED92B7B2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E01B-0195-4AFC-9DCB-6E0F970F87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7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3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5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E43C-12DB-436D-A989-36508CFB7CF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558C-A29A-495D-A2F2-C6A1B0B6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hi-global.com/products/images/bg_09_indus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8" y="228598"/>
            <a:ext cx="86868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10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endParaRPr lang="en-US" sz="9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19600"/>
            <a:ext cx="66294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Origins, Distribution, Characteristics 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Manufacturing </a:t>
            </a:r>
            <a:r>
              <a:rPr lang="en-US" dirty="0" smtClean="0"/>
              <a:t>Regions</a:t>
            </a:r>
            <a:br>
              <a:rPr lang="en-US" dirty="0" smtClean="0"/>
            </a:br>
            <a:r>
              <a:rPr lang="en-US" sz="3600" dirty="0" smtClean="0"/>
              <a:t>know this kiddos!</a:t>
            </a:r>
            <a:endParaRPr lang="en-US" sz="36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772400" cy="4343400"/>
          </a:xfr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Fig. 11-3: </a:t>
            </a:r>
            <a:r>
              <a:rPr lang="en-US" sz="1600" dirty="0">
                <a:latin typeface="Arial" charset="0"/>
              </a:rPr>
              <a:t>The world’s major manufacturing regions are found in North America, Europe, and East Asia. Other manufacturing centers are also found elsewhere.</a:t>
            </a:r>
          </a:p>
        </p:txBody>
      </p:sp>
    </p:spTree>
    <p:extLst>
      <p:ext uri="{BB962C8B-B14F-4D97-AF65-F5344CB8AC3E}">
        <p14:creationId xmlns:p14="http://schemas.microsoft.com/office/powerpoint/2010/main" val="2968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and </a:t>
            </a:r>
            <a:r>
              <a:rPr lang="en-US" dirty="0" smtClean="0"/>
              <a:t>Situation Factors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/>
              <a:t>WHY</a:t>
            </a:r>
            <a:br>
              <a:rPr lang="en-US" dirty="0" smtClean="0"/>
            </a:br>
            <a:r>
              <a:rPr lang="en-US" dirty="0" smtClean="0"/>
              <a:t> locate a factory “there”?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4525963"/>
          </a:xfrm>
        </p:spPr>
        <p:txBody>
          <a:bodyPr/>
          <a:lstStyle/>
          <a:p>
            <a:r>
              <a:rPr lang="en-US" b="1" dirty="0" smtClean="0"/>
              <a:t>Situation</a:t>
            </a:r>
            <a:r>
              <a:rPr lang="en-US" dirty="0" smtClean="0"/>
              <a:t> -Location </a:t>
            </a:r>
            <a:r>
              <a:rPr lang="en-US" dirty="0" smtClean="0"/>
              <a:t>factors related to the transportation  of materials to and from a </a:t>
            </a:r>
            <a:r>
              <a:rPr lang="en-US" dirty="0" smtClean="0"/>
              <a:t>factory and market proximity (Ports, Railroad).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Site </a:t>
            </a:r>
            <a:r>
              <a:rPr lang="en-US" dirty="0" smtClean="0"/>
              <a:t>-</a:t>
            </a:r>
            <a:r>
              <a:rPr lang="en-US" dirty="0" smtClean="0"/>
              <a:t>Location </a:t>
            </a:r>
            <a:r>
              <a:rPr lang="en-US" dirty="0"/>
              <a:t>factors related to the costs of factors of production inside the plant, such as land, labor, and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Alfred Weber (1868-1958)</a:t>
            </a:r>
          </a:p>
          <a:p>
            <a:r>
              <a:rPr lang="en-US" dirty="0" smtClean="0"/>
              <a:t>German Economic Geographer</a:t>
            </a:r>
          </a:p>
          <a:p>
            <a:r>
              <a:rPr lang="en-US" dirty="0" smtClean="0"/>
              <a:t>Published </a:t>
            </a:r>
            <a:r>
              <a:rPr lang="en-US" i="1" dirty="0" smtClean="0"/>
              <a:t>Theory of Location of Industries </a:t>
            </a:r>
            <a:r>
              <a:rPr lang="en-US" dirty="0" smtClean="0"/>
              <a:t>in 1909.</a:t>
            </a:r>
          </a:p>
          <a:p>
            <a:r>
              <a:rPr lang="en-US" dirty="0" smtClean="0"/>
              <a:t>“What is the best (most profitable) location for manufacturing plants?”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667000" cy="35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0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Weber’s Least Cost Theory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Where should an industry be located?</a:t>
            </a:r>
            <a:endParaRPr lang="en-US" dirty="0"/>
          </a:p>
        </p:txBody>
      </p:sp>
      <p:pic>
        <p:nvPicPr>
          <p:cNvPr id="14338" name="Picture 2" descr="http://teacherweb.ftl.pinecrest.edu/snyderd/APHG/Unit%207/images/weber.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5995491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638800"/>
            <a:ext cx="2019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developed by Alfred Weber according to which the location of manufacturing </a:t>
            </a:r>
            <a:endParaRPr lang="en-US" dirty="0" smtClean="0"/>
          </a:p>
          <a:p>
            <a:r>
              <a:rPr lang="en-US" dirty="0" smtClean="0"/>
              <a:t>establishments </a:t>
            </a:r>
            <a:r>
              <a:rPr lang="en-US" dirty="0"/>
              <a:t>is determined by the minimization </a:t>
            </a:r>
            <a:r>
              <a:rPr lang="en-US" dirty="0" smtClean="0"/>
              <a:t>of three </a:t>
            </a:r>
            <a:r>
              <a:rPr lang="en-US" dirty="0"/>
              <a:t>critical expenses: </a:t>
            </a:r>
            <a:endParaRPr lang="en-US" dirty="0" smtClean="0"/>
          </a:p>
          <a:p>
            <a:r>
              <a:rPr lang="en-US" dirty="0" smtClean="0"/>
              <a:t>labor</a:t>
            </a:r>
            <a:r>
              <a:rPr lang="en-US" dirty="0"/>
              <a:t>, transportation, and agglomeration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       Factory                                       Market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Input                                          Factory     Market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362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4600" y="23622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43800" y="22860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96200" y="4724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4800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4800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905000" y="2667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581400" y="2590800"/>
            <a:ext cx="3810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010400" y="5029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905000" y="5029200"/>
            <a:ext cx="3810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0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Heavier input, shorter distance to plant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90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Lighter output, longer distance to market, lo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410200"/>
            <a:ext cx="376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Lighter input, longer distance to plant.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6019800"/>
            <a:ext cx="266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Heavier output, </a:t>
            </a:r>
          </a:p>
          <a:p>
            <a:pPr algn="ctr"/>
            <a:r>
              <a:rPr lang="en-US" dirty="0" smtClean="0"/>
              <a:t>shorter distance to market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33600" y="1295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556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457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Bulk Reducing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86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Bulk Gaining</a:t>
            </a:r>
            <a:endParaRPr lang="en-US" sz="3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Bulk-Reducing Industry</a:t>
            </a:r>
            <a:endParaRPr lang="en-US" dirty="0"/>
          </a:p>
        </p:txBody>
      </p:sp>
      <p:pic>
        <p:nvPicPr>
          <p:cNvPr id="4" name="Picture 1" descr="TCL_10e_Figure_11_08_L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343400" cy="53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Gaining Industry</a:t>
            </a:r>
            <a:endParaRPr lang="en-US" dirty="0"/>
          </a:p>
        </p:txBody>
      </p:sp>
      <p:pic>
        <p:nvPicPr>
          <p:cNvPr id="4" name="Picture 1" descr="TCL_10e_Figure_11_12_L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29" y="1600200"/>
            <a:ext cx="5347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78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industries clump together for mutual advantages .</a:t>
            </a:r>
          </a:p>
          <a:p>
            <a:r>
              <a:rPr lang="en-US" dirty="0" smtClean="0"/>
              <a:t>Grouping together of many firms from the same industry in a single area for collective or cooperative use of infrastructure and sharing of labor resources</a:t>
            </a:r>
          </a:p>
          <a:p>
            <a:pPr lvl="1"/>
            <a:r>
              <a:rPr lang="en-US" dirty="0" smtClean="0"/>
              <a:t>Examples: Fast Food on a highway exit, </a:t>
            </a:r>
          </a:p>
          <a:p>
            <a:pPr lvl="1"/>
            <a:r>
              <a:rPr lang="en-US" dirty="0" smtClean="0"/>
              <a:t>Silicon </a:t>
            </a:r>
            <a:r>
              <a:rPr lang="en-US" dirty="0" smtClean="0"/>
              <a:t>Valley (also called in APHG a </a:t>
            </a:r>
            <a:r>
              <a:rPr lang="en-US" u="sng" dirty="0" smtClean="0"/>
              <a:t>technopole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Market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Factories that produce products for 1 or 2 customers.</a:t>
            </a:r>
          </a:p>
          <a:p>
            <a:pPr lvl="1"/>
            <a:r>
              <a:rPr lang="en-US" dirty="0" smtClean="0"/>
              <a:t>Ex. “We build the seats for Ford cars”</a:t>
            </a:r>
          </a:p>
          <a:p>
            <a:r>
              <a:rPr lang="en-US" dirty="0" smtClean="0"/>
              <a:t>Finished seats are shipped to assembly plant.</a:t>
            </a:r>
          </a:p>
          <a:p>
            <a:r>
              <a:rPr lang="en-US" dirty="0" smtClean="0"/>
              <a:t>Agglomerate near the larger plant.  </a:t>
            </a:r>
          </a:p>
          <a:p>
            <a:r>
              <a:rPr lang="en-US" dirty="0" smtClean="0"/>
              <a:t>This allows for </a:t>
            </a:r>
            <a:r>
              <a:rPr lang="en-US" b="1" dirty="0" smtClean="0"/>
              <a:t>“Just In Time” </a:t>
            </a:r>
            <a:r>
              <a:rPr lang="en-US" dirty="0" smtClean="0"/>
              <a:t>delivery.</a:t>
            </a:r>
          </a:p>
          <a:p>
            <a:pPr lvl="1"/>
            <a:r>
              <a:rPr lang="en-US" dirty="0" smtClean="0"/>
              <a:t>Parts are sent to factory right as they are needed…reduces need for warehouse space.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Perishable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located near market</a:t>
            </a:r>
          </a:p>
          <a:p>
            <a:r>
              <a:rPr lang="en-US" dirty="0" smtClean="0"/>
              <a:t>Short shelf live/ fast expiration</a:t>
            </a:r>
          </a:p>
          <a:p>
            <a:r>
              <a:rPr lang="en-US" dirty="0" smtClean="0"/>
              <a:t>Bread/Milk</a:t>
            </a:r>
          </a:p>
          <a:p>
            <a:pPr lvl="1"/>
            <a:r>
              <a:rPr lang="en-US" dirty="0" smtClean="0"/>
              <a:t>Goes bad within the week or two</a:t>
            </a:r>
          </a:p>
          <a:p>
            <a:r>
              <a:rPr lang="en-US" dirty="0" smtClean="0"/>
              <a:t>Newspaper</a:t>
            </a:r>
          </a:p>
          <a:p>
            <a:pPr lvl="1"/>
            <a:r>
              <a:rPr lang="en-US" dirty="0" smtClean="0"/>
              <a:t>Good only for 24 hrs.</a:t>
            </a:r>
          </a:p>
          <a:p>
            <a:pPr lvl="1"/>
            <a:r>
              <a:rPr lang="en-US" dirty="0" smtClean="0"/>
              <a:t>“Yesterday’s News!”</a:t>
            </a:r>
            <a:endParaRPr lang="en-US" dirty="0"/>
          </a:p>
        </p:txBody>
      </p:sp>
      <p:pic>
        <p:nvPicPr>
          <p:cNvPr id="1026" name="Picture 2" descr="http://www.ozarch.com/user_files/file_7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050257" cy="197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airy-c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02676"/>
            <a:ext cx="2574024" cy="257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12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9671"/>
                </a:solidFill>
              </a:rPr>
              <a:t>Economic</a:t>
            </a:r>
            <a:r>
              <a:rPr lang="en-US" sz="3200" dirty="0" smtClean="0">
                <a:solidFill>
                  <a:srgbClr val="919671"/>
                </a:solidFill>
              </a:rPr>
              <a:t> </a:t>
            </a:r>
            <a:r>
              <a:rPr lang="en-US" dirty="0" smtClean="0">
                <a:solidFill>
                  <a:srgbClr val="919671"/>
                </a:solidFill>
              </a:rPr>
              <a:t>Activities</a:t>
            </a:r>
            <a:endParaRPr lang="en-US" sz="3200" dirty="0" smtClean="0">
              <a:solidFill>
                <a:srgbClr val="91967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62100" y="1600200"/>
            <a:ext cx="7429500" cy="4876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Primary</a:t>
            </a:r>
          </a:p>
          <a:p>
            <a:pPr lvl="1"/>
            <a:r>
              <a:rPr lang="en-US" sz="2000" dirty="0" smtClean="0"/>
              <a:t>Raw Materials: </a:t>
            </a:r>
            <a:r>
              <a:rPr lang="en-US" sz="2000" dirty="0" smtClean="0">
                <a:solidFill>
                  <a:schemeClr val="tx1"/>
                </a:solidFill>
              </a:rPr>
              <a:t>Agriculture</a:t>
            </a:r>
            <a:r>
              <a:rPr lang="en-US" sz="2000" dirty="0" smtClean="0"/>
              <a:t>, mining, fishing, and forestry</a:t>
            </a:r>
          </a:p>
          <a:p>
            <a:r>
              <a:rPr lang="en-US" sz="2400" b="1" dirty="0" smtClean="0"/>
              <a:t>Secondary</a:t>
            </a:r>
          </a:p>
          <a:p>
            <a:pPr lvl="1"/>
            <a:r>
              <a:rPr lang="en-US" sz="2000" dirty="0" smtClean="0"/>
              <a:t>Manufacturing: capital </a:t>
            </a:r>
            <a:r>
              <a:rPr lang="en-US" sz="1400" b="1" dirty="0" smtClean="0">
                <a:solidFill>
                  <a:srgbClr val="FF0000"/>
                </a:solidFill>
              </a:rPr>
              <a:t>(for industry) </a:t>
            </a:r>
            <a:r>
              <a:rPr lang="en-US" sz="2000" dirty="0" smtClean="0"/>
              <a:t>and consumer goods</a:t>
            </a:r>
          </a:p>
          <a:p>
            <a:r>
              <a:rPr lang="en-US" sz="2400" b="1" dirty="0" smtClean="0"/>
              <a:t>Tertiary</a:t>
            </a:r>
          </a:p>
          <a:p>
            <a:pPr lvl="1"/>
            <a:r>
              <a:rPr lang="en-US" sz="2000" i="1" dirty="0" smtClean="0"/>
              <a:t>Consumer</a:t>
            </a:r>
            <a:r>
              <a:rPr lang="en-US" sz="2000" dirty="0" smtClean="0"/>
              <a:t>: retail and personal services; entertainment</a:t>
            </a:r>
          </a:p>
          <a:p>
            <a:r>
              <a:rPr lang="en-US" sz="2400" b="1" dirty="0" smtClean="0"/>
              <a:t>Quaternary</a:t>
            </a:r>
            <a:endParaRPr lang="en-US" sz="2000" dirty="0" smtClean="0"/>
          </a:p>
          <a:p>
            <a:pPr lvl="1"/>
            <a:r>
              <a:rPr lang="en-US" sz="2000" i="1" dirty="0" smtClean="0"/>
              <a:t>Business/Producer services</a:t>
            </a:r>
            <a:r>
              <a:rPr lang="en-US" sz="2000" dirty="0" smtClean="0"/>
              <a:t>: trade, insurance, banking, advertising, transportation and information services</a:t>
            </a:r>
          </a:p>
          <a:p>
            <a:r>
              <a:rPr lang="en-US" sz="2400" b="1" dirty="0" smtClean="0"/>
              <a:t>Quinary</a:t>
            </a:r>
          </a:p>
          <a:p>
            <a:pPr lvl="1"/>
            <a:r>
              <a:rPr lang="en-US" sz="2000" dirty="0" smtClean="0"/>
              <a:t>Public (government) Services: health, education, research, transportation, tourism &amp; recreation</a:t>
            </a:r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Left Brace 4"/>
          <p:cNvSpPr/>
          <p:nvPr/>
        </p:nvSpPr>
        <p:spPr>
          <a:xfrm>
            <a:off x="1295400" y="3200400"/>
            <a:ext cx="533400" cy="2971800"/>
          </a:xfrm>
          <a:prstGeom prst="leftBrace">
            <a:avLst>
              <a:gd name="adj1" fmla="val 8333"/>
              <a:gd name="adj2" fmla="val 4915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52800"/>
            <a:ext cx="11430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300" dirty="0">
                <a:latin typeface="+mn-lt"/>
              </a:rPr>
              <a:t>These three levels are often subdivided within the economic activity group “tertiary” as services may be utilized by both consumers &amp; producers.</a:t>
            </a:r>
          </a:p>
        </p:txBody>
      </p:sp>
    </p:spTree>
    <p:extLst>
      <p:ext uri="{BB962C8B-B14F-4D97-AF65-F5344CB8AC3E}">
        <p14:creationId xmlns:p14="http://schemas.microsoft.com/office/powerpoint/2010/main" val="2881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Vocab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Technopole</a:t>
            </a:r>
            <a:endParaRPr lang="en-US" dirty="0"/>
          </a:p>
          <a:p>
            <a:pPr lvl="1"/>
            <a:r>
              <a:rPr lang="en-US" dirty="0"/>
              <a:t>A region of many high tech businesses (agglomeration)</a:t>
            </a:r>
          </a:p>
          <a:p>
            <a:pPr lvl="1"/>
            <a:r>
              <a:rPr lang="en-US" dirty="0"/>
              <a:t>Silicon Valley, CA</a:t>
            </a:r>
          </a:p>
          <a:p>
            <a:pPr lvl="1"/>
            <a:r>
              <a:rPr lang="en-US" dirty="0"/>
              <a:t>Denver Tech Center (DTC)</a:t>
            </a:r>
          </a:p>
          <a:p>
            <a:endParaRPr lang="en-US" dirty="0"/>
          </a:p>
        </p:txBody>
      </p:sp>
      <p:pic>
        <p:nvPicPr>
          <p:cNvPr id="1026" name="Picture 2" descr="http://www.guidancebrokers.com/sites/default/files/image/DTC-Map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1278"/>
            <a:ext cx="4038600" cy="28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Cottage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Home-based manufacturing found mainly before the IR.</a:t>
            </a:r>
            <a:endParaRPr lang="en-US" sz="2400" dirty="0"/>
          </a:p>
        </p:txBody>
      </p:sp>
      <p:pic>
        <p:nvPicPr>
          <p:cNvPr id="19458" name="Picture 2" descr="http://www.mylearning.org/learning/children-at-work/walkers20costum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191250" cy="4143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39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Watt and the Steam Engine 1769</a:t>
            </a:r>
            <a:endParaRPr lang="en-US" dirty="0"/>
          </a:p>
        </p:txBody>
      </p:sp>
      <p:pic>
        <p:nvPicPr>
          <p:cNvPr id="1026" name="Picture 2" descr="https://s-media-cache-ak0.pinimg.com/originals/ba/dc/ae/badcae49f11ce0b0bd4c9278e1825c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08" y="1600200"/>
            <a:ext cx="57683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Diffusion of the Industrial Revolution to Mainland Europe </a:t>
            </a:r>
            <a:r>
              <a:rPr lang="en-US" smtClean="0"/>
              <a:t>from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Early 1800 innovations diffused to mainland Europe, Germany and the low countries.</a:t>
            </a:r>
          </a:p>
          <a:p>
            <a:pPr lvl="1"/>
            <a:r>
              <a:rPr lang="en-US" dirty="0" smtClean="0"/>
              <a:t>Proximity to </a:t>
            </a:r>
            <a:r>
              <a:rPr lang="en-US" b="1" dirty="0" smtClean="0"/>
              <a:t>coal fields</a:t>
            </a:r>
          </a:p>
          <a:p>
            <a:pPr lvl="1"/>
            <a:r>
              <a:rPr lang="en-US" dirty="0" smtClean="0"/>
              <a:t>Proximity to </a:t>
            </a:r>
            <a:r>
              <a:rPr lang="en-US" b="1" dirty="0" smtClean="0"/>
              <a:t>water</a:t>
            </a:r>
          </a:p>
          <a:p>
            <a:r>
              <a:rPr lang="en-US" dirty="0" smtClean="0"/>
              <a:t>Later 1800 innovations </a:t>
            </a:r>
          </a:p>
          <a:p>
            <a:pPr lvl="1"/>
            <a:r>
              <a:rPr lang="en-US" dirty="0" smtClean="0"/>
              <a:t>Location criteria included proximity to </a:t>
            </a:r>
            <a:r>
              <a:rPr lang="en-US" b="1" dirty="0" smtClean="0"/>
              <a:t>railroads</a:t>
            </a:r>
            <a:r>
              <a:rPr lang="en-US" dirty="0" smtClean="0"/>
              <a:t>. London and Paris became big centers of Industry</a:t>
            </a:r>
          </a:p>
        </p:txBody>
      </p:sp>
      <p:pic>
        <p:nvPicPr>
          <p:cNvPr id="1026" name="Picture 2" descr="A view at the Bedlam Furnaces in Madeley Dale, Shropshire, downstream from Ironbridge beside the River Severn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90800"/>
            <a:ext cx="4281311" cy="2408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61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parttwo-industry-120329055544-phpapp01/95/slide-5-728.jpg?cb=1333557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924798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6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hapter11\Figures\Jpegs_Labeled\TCL_10e_Figure_11_0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137160"/>
            <a:ext cx="519379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 Revolution Hearths</a:t>
            </a:r>
          </a:p>
        </p:txBody>
      </p:sp>
      <p:pic>
        <p:nvPicPr>
          <p:cNvPr id="7172" name="Picture 1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2880"/>
            <a:ext cx="3886200" cy="548892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</a:rPr>
              <a:t>Fig. 11-1: The Industrial Revolution originated in areas of northern England. Factories often clustered near </a:t>
            </a:r>
            <a:r>
              <a:rPr lang="en-US" sz="2000" u="sng" dirty="0">
                <a:latin typeface="Arial" charset="0"/>
              </a:rPr>
              <a:t>coalfields</a:t>
            </a:r>
            <a:endParaRPr lang="en-US" sz="2000" u="sng" dirty="0"/>
          </a:p>
        </p:txBody>
      </p:sp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746125" y="6003925"/>
            <a:ext cx="7920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27113" indent="-1027113"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1413">
              <a:defRPr sz="2400">
                <a:solidFill>
                  <a:schemeClr val="tx1"/>
                </a:solidFill>
                <a:latin typeface="Times" charset="0"/>
              </a:defRPr>
            </a:lvl2pPr>
            <a:lvl3pPr marL="1255713"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pter11\Figures\Jpegs_Labeled\TCL_10e_Figure_11_0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332232"/>
            <a:ext cx="8546592" cy="619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539</Words>
  <Application>Microsoft Office PowerPoint</Application>
  <PresentationFormat>On-screen Show (4:3)</PresentationFormat>
  <Paragraphs>81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Industry</vt:lpstr>
      <vt:lpstr>Economic Activities</vt:lpstr>
      <vt:lpstr>Cottage Industry</vt:lpstr>
      <vt:lpstr>James Watt and the Steam Engine 1769</vt:lpstr>
      <vt:lpstr>Diffusion of the Industrial Revolution to Mainland Europe from England</vt:lpstr>
      <vt:lpstr>PowerPoint Presentation</vt:lpstr>
      <vt:lpstr>PowerPoint Presentation</vt:lpstr>
      <vt:lpstr>Industrial Revolution Hearths</vt:lpstr>
      <vt:lpstr>PowerPoint Presentation</vt:lpstr>
      <vt:lpstr>Manufacturing Regions know this kiddos!</vt:lpstr>
      <vt:lpstr>Site and Situation Factors -WHY  locate a factory “there”?</vt:lpstr>
      <vt:lpstr>Who?</vt:lpstr>
      <vt:lpstr>Weber’s Least Cost Theory </vt:lpstr>
      <vt:lpstr>PowerPoint Presentation</vt:lpstr>
      <vt:lpstr>Bulk-Reducing Industry</vt:lpstr>
      <vt:lpstr>Bulk Gaining Industry</vt:lpstr>
      <vt:lpstr>Agglomeration</vt:lpstr>
      <vt:lpstr>Single Market Manufacturers</vt:lpstr>
      <vt:lpstr>Perishable Products</vt:lpstr>
      <vt:lpstr>Other Important Vocab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</dc:title>
  <dc:creator>User</dc:creator>
  <cp:lastModifiedBy>User</cp:lastModifiedBy>
  <cp:revision>23</cp:revision>
  <dcterms:created xsi:type="dcterms:W3CDTF">2015-04-28T20:13:51Z</dcterms:created>
  <dcterms:modified xsi:type="dcterms:W3CDTF">2016-12-07T18:47:06Z</dcterms:modified>
</cp:coreProperties>
</file>