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3"/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6858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6858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Magic Washing Machine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https://youtu.be/6sqnptxlCcw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39700" lvl="0" marL="342900" rtl="0" algn="l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Varignon Frame</a:t>
            </a:r>
          </a:p>
          <a:p>
            <a:pPr indent="-209550" lvl="0" marL="342900" algn="l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https://youtu.be/zUQHl4eQGgw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04a_L.jpg" id="151" name="Shape 151"/>
          <p:cNvPicPr preferRelativeResize="0"/>
          <p:nvPr/>
        </p:nvPicPr>
        <p:blipFill rotWithShape="1">
          <a:blip r:embed="rId3">
            <a:alphaModFix/>
          </a:blip>
          <a:srcRect b="-19838" l="0" r="0" t="-19839"/>
          <a:stretch/>
        </p:blipFill>
        <p:spPr>
          <a:xfrm>
            <a:off x="685800" y="685800"/>
            <a:ext cx="77724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Services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security and protection for citizens and businesses.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10 percent of all U.S. jobs are in the public sector.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Breakdown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one-sixth of public-sector employees work for the federal government, one-fourth for one of the 50 state governments, and three-fifths for one of the tens of thousands of local governments.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05a_L.jpg" id="162" name="Shape 162"/>
          <p:cNvPicPr preferRelativeResize="0"/>
          <p:nvPr/>
        </p:nvPicPr>
        <p:blipFill rotWithShape="1">
          <a:blip r:embed="rId3">
            <a:alphaModFix/>
          </a:blip>
          <a:srcRect b="-19613" l="0" r="0" t="-19613"/>
          <a:stretch/>
        </p:blipFill>
        <p:spPr>
          <a:xfrm>
            <a:off x="228600" y="685800"/>
            <a:ext cx="8420099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Place Theory</a:t>
            </a: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Walter Christaller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Theory explains how the most profitable location can be identified.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place 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</a:t>
            </a:r>
            <a:r>
              <a:rPr b="0" i="0" lang="en-US" sz="2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center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exchange of goods and services.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Businesses in central places compete against each other to serve as markets for goods and services for the surrounding region.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area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Hinterland - 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area surrounding a service from which customers are attracted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establish a market area, a circle is drawn around the node of a service on a map. The territory around the circle is its market area.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Area or Hinterland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area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Hinterland - 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area surrounding a service from which customers are attracted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establish a market area, a circle is drawn around the node of a service on a map. The territory around the circle is its market area.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ronodon.com/images/CentralPlace6.jpg" id="175" name="Shape 17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2662" y="1600200"/>
            <a:ext cx="3749674" cy="452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7467600" y="1828800"/>
            <a:ext cx="14287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Area</a:t>
            </a:r>
          </a:p>
        </p:txBody>
      </p:sp>
      <p:cxnSp>
        <p:nvCxnSpPr>
          <p:cNvPr id="177" name="Shape 177"/>
          <p:cNvCxnSpPr/>
          <p:nvPr/>
        </p:nvCxnSpPr>
        <p:spPr>
          <a:xfrm flipH="1">
            <a:off x="6934200" y="2198686"/>
            <a:ext cx="1247774" cy="849312"/>
          </a:xfrm>
          <a:prstGeom prst="straightConnector1">
            <a:avLst/>
          </a:prstGeom>
          <a:noFill/>
          <a:ln cap="flat" cmpd="sng" w="19050">
            <a:solidFill>
              <a:srgbClr val="4A7EBB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of Service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</a:t>
            </a: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people are willing to travel to use a service.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willing to go only a short distance for everyday consumer services, such as groceries and pharmacies.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they will travel longer distances for other services such as a concert or professional ball game.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Therefore, the </a:t>
            </a: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service must be determined from the radius of a circle that is irregularly shaped rather than perfectly round. The irregularly shaped circle takes in the territory for which the proposed site is closer than competitors’ sites. </a:t>
            </a:r>
          </a:p>
          <a:p>
            <a:pPr indent="-342900" lvl="0" marL="3429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 of a Service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number of people/customers needed to support the service in order to make a profit.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</a:t>
            </a:r>
            <a:r>
              <a:rPr b="1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</a:t>
            </a: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been determined, a service provider must determine whether a location is suitable by counting the potential customers inside the irregularly shaped circle.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expected consumers inside the range are counted depends on the product.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Convenience stores and fast-food restaurants appeal to nearly everyone, whereas other goods and services appeal primarily to certain consumer groups.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and Threshold 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RANGE and </a:t>
            </a:r>
            <a:r>
              <a:rPr b="1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THRESHOLD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RANGE and </a:t>
            </a:r>
            <a:r>
              <a:rPr b="1" i="0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THRESHOLD</a:t>
            </a:r>
          </a:p>
        </p:txBody>
      </p:sp>
      <p:pic>
        <p:nvPicPr>
          <p:cNvPr descr="http://www.tomcroom.com/wp-content/uploads/2011/10/starbucks-logo.jpg" id="197" name="Shape 1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635250"/>
            <a:ext cx="4040187" cy="3030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1.pictures.zimbio.com/gi/Houston+Texans+v+Denver+Broncos+0rVhaKoBJgyl.jpg" id="198" name="Shape 19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5025" y="2803525"/>
            <a:ext cx="4041774" cy="2693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10_L.jpg" id="203" name="Shape 203"/>
          <p:cNvPicPr preferRelativeResize="0"/>
          <p:nvPr/>
        </p:nvPicPr>
        <p:blipFill rotWithShape="1">
          <a:blip r:embed="rId3">
            <a:alphaModFix/>
          </a:blip>
          <a:srcRect b="0" l="-27607" r="-27606" t="0"/>
          <a:stretch/>
        </p:blipFill>
        <p:spPr>
          <a:xfrm>
            <a:off x="685800" y="685800"/>
            <a:ext cx="77724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09_L.jpg" id="208" name="Shape 2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93747" l="0" r="0" t="-93748"/>
          <a:stretch/>
        </p:blipFill>
        <p:spPr>
          <a:xfrm>
            <a:off x="685800" y="685800"/>
            <a:ext cx="77724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685800" y="11430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Geography of Services</a:t>
            </a:r>
          </a:p>
        </p:txBody>
      </p:sp>
      <p:pic>
        <p:nvPicPr>
          <p:cNvPr descr="https://geographysource.wikispaces.com/file/view/740231_494988397211119_860416104_o.jpg/396353896/839x342/740231_494988397211119_860416104_o.jp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12" y="2571750"/>
            <a:ext cx="8223250" cy="348773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Nesting of Services and Settlements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00200"/>
            <a:ext cx="34290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four different levels of a market area: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hamlet, village, town, and city. </a:t>
            </a:r>
          </a:p>
        </p:txBody>
      </p:sp>
      <p:pic>
        <p:nvPicPr>
          <p:cNvPr descr="TCL_11e_Figure_12_11_L.jpg" id="215" name="Shape 2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-21574" r="-21574" t="0"/>
          <a:stretch/>
        </p:blipFill>
        <p:spPr>
          <a:xfrm>
            <a:off x="3048000" y="1371600"/>
            <a:ext cx="6499224" cy="458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Place Theory and Settlements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settlements  have small thresholds (# of consumers).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 settlements (Cities) provide more services because they have more people (larger threshold) to support the services.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12_L.jpg" id="226" name="Shape 226"/>
          <p:cNvPicPr preferRelativeResize="0"/>
          <p:nvPr/>
        </p:nvPicPr>
        <p:blipFill rotWithShape="1">
          <a:blip r:embed="rId3">
            <a:alphaModFix/>
          </a:blip>
          <a:srcRect b="-19790" l="0" r="0" t="-19790"/>
          <a:stretch/>
        </p:blipFill>
        <p:spPr>
          <a:xfrm>
            <a:off x="685800" y="685800"/>
            <a:ext cx="777240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15_L.jpg" id="231" name="Shape 2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40316" l="0" r="0" t="-40316"/>
          <a:stretch/>
        </p:blipFill>
        <p:spPr>
          <a:xfrm>
            <a:off x="146050" y="304800"/>
            <a:ext cx="869315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Rank-Size Distribution of Settlements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Countries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second-largest city is one-half the size of the largest, the fourth-largest city is one-fourth the size of the largest, and so on.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United States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13_L.jpg" id="242" name="Shape 242"/>
          <p:cNvPicPr preferRelativeResize="0"/>
          <p:nvPr/>
        </p:nvPicPr>
        <p:blipFill rotWithShape="1">
          <a:blip r:embed="rId3">
            <a:alphaModFix/>
          </a:blip>
          <a:srcRect b="-8474" l="0" r="0" t="-8474"/>
          <a:stretch/>
        </p:blipFill>
        <p:spPr>
          <a:xfrm>
            <a:off x="685800" y="685800"/>
            <a:ext cx="7772400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57150" y="6372225"/>
            <a:ext cx="14287" cy="14287"/>
          </a:xfrm>
          <a:custGeom>
            <a:pathLst>
              <a:path extrusionOk="0" h="120000" w="120000">
                <a:moveTo>
                  <a:pt x="0" y="119991"/>
                </a:moveTo>
                <a:lnTo>
                  <a:pt x="59995" y="119991"/>
                </a:lnTo>
                <a:lnTo>
                  <a:pt x="59995" y="88137"/>
                </a:lnTo>
                <a:lnTo>
                  <a:pt x="66663" y="78757"/>
                </a:lnTo>
                <a:lnTo>
                  <a:pt x="77766" y="72500"/>
                </a:lnTo>
                <a:lnTo>
                  <a:pt x="91841" y="68335"/>
                </a:lnTo>
                <a:lnTo>
                  <a:pt x="101221" y="58887"/>
                </a:lnTo>
                <a:lnTo>
                  <a:pt x="119991" y="0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857625" y="2628900"/>
            <a:ext cx="179386" cy="2735262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0" y="118950"/>
                </a:lnTo>
                <a:lnTo>
                  <a:pt x="1422" y="118744"/>
                </a:lnTo>
                <a:lnTo>
                  <a:pt x="3298" y="118536"/>
                </a:lnTo>
                <a:lnTo>
                  <a:pt x="4888" y="118224"/>
                </a:lnTo>
                <a:lnTo>
                  <a:pt x="7966" y="117876"/>
                </a:lnTo>
                <a:lnTo>
                  <a:pt x="13389" y="116416"/>
                </a:lnTo>
                <a:lnTo>
                  <a:pt x="17241" y="115812"/>
                </a:lnTo>
                <a:lnTo>
                  <a:pt x="20507" y="114359"/>
                </a:lnTo>
                <a:lnTo>
                  <a:pt x="22965" y="113640"/>
                </a:lnTo>
                <a:lnTo>
                  <a:pt x="25331" y="112093"/>
                </a:lnTo>
                <a:lnTo>
                  <a:pt x="28876" y="110625"/>
                </a:lnTo>
                <a:lnTo>
                  <a:pt x="35420" y="109136"/>
                </a:lnTo>
                <a:lnTo>
                  <a:pt x="38344" y="107800"/>
                </a:lnTo>
                <a:lnTo>
                  <a:pt x="42082" y="106531"/>
                </a:lnTo>
                <a:lnTo>
                  <a:pt x="45527" y="105274"/>
                </a:lnTo>
                <a:lnTo>
                  <a:pt x="47510" y="103805"/>
                </a:lnTo>
                <a:lnTo>
                  <a:pt x="49325" y="102380"/>
                </a:lnTo>
                <a:lnTo>
                  <a:pt x="51770" y="101179"/>
                </a:lnTo>
                <a:lnTo>
                  <a:pt x="55144" y="99692"/>
                </a:lnTo>
                <a:lnTo>
                  <a:pt x="60413" y="98142"/>
                </a:lnTo>
                <a:lnTo>
                  <a:pt x="63429" y="96588"/>
                </a:lnTo>
                <a:lnTo>
                  <a:pt x="66454" y="95098"/>
                </a:lnTo>
                <a:lnTo>
                  <a:pt x="66978" y="93877"/>
                </a:lnTo>
                <a:lnTo>
                  <a:pt x="69682" y="92633"/>
                </a:lnTo>
                <a:lnTo>
                  <a:pt x="71541" y="91180"/>
                </a:lnTo>
                <a:lnTo>
                  <a:pt x="71863" y="89996"/>
                </a:lnTo>
                <a:lnTo>
                  <a:pt x="71972" y="88442"/>
                </a:lnTo>
                <a:lnTo>
                  <a:pt x="71993" y="86952"/>
                </a:lnTo>
                <a:lnTo>
                  <a:pt x="74545" y="85730"/>
                </a:lnTo>
                <a:lnTo>
                  <a:pt x="79653" y="84285"/>
                </a:lnTo>
                <a:lnTo>
                  <a:pt x="81022" y="83103"/>
                </a:lnTo>
                <a:lnTo>
                  <a:pt x="81961" y="81871"/>
                </a:lnTo>
                <a:lnTo>
                  <a:pt x="84847" y="80624"/>
                </a:lnTo>
                <a:lnTo>
                  <a:pt x="86472" y="79407"/>
                </a:lnTo>
                <a:lnTo>
                  <a:pt x="90108" y="77950"/>
                </a:lnTo>
                <a:lnTo>
                  <a:pt x="92297" y="76743"/>
                </a:lnTo>
                <a:lnTo>
                  <a:pt x="94902" y="75503"/>
                </a:lnTo>
                <a:lnTo>
                  <a:pt x="95674" y="74254"/>
                </a:lnTo>
                <a:lnTo>
                  <a:pt x="97325" y="73002"/>
                </a:lnTo>
                <a:lnTo>
                  <a:pt x="99770" y="71749"/>
                </a:lnTo>
                <a:lnTo>
                  <a:pt x="100494" y="70496"/>
                </a:lnTo>
                <a:lnTo>
                  <a:pt x="100708" y="69242"/>
                </a:lnTo>
                <a:lnTo>
                  <a:pt x="100772" y="67989"/>
                </a:lnTo>
                <a:lnTo>
                  <a:pt x="100791" y="66736"/>
                </a:lnTo>
                <a:lnTo>
                  <a:pt x="100796" y="65483"/>
                </a:lnTo>
                <a:lnTo>
                  <a:pt x="100798" y="64229"/>
                </a:lnTo>
                <a:lnTo>
                  <a:pt x="100798" y="62883"/>
                </a:lnTo>
                <a:lnTo>
                  <a:pt x="100799" y="61475"/>
                </a:lnTo>
                <a:lnTo>
                  <a:pt x="102221" y="60176"/>
                </a:lnTo>
                <a:lnTo>
                  <a:pt x="104598" y="58909"/>
                </a:lnTo>
                <a:lnTo>
                  <a:pt x="105302" y="57558"/>
                </a:lnTo>
                <a:lnTo>
                  <a:pt x="105511" y="56149"/>
                </a:lnTo>
                <a:lnTo>
                  <a:pt x="105573" y="54849"/>
                </a:lnTo>
                <a:lnTo>
                  <a:pt x="105591" y="53582"/>
                </a:lnTo>
                <a:lnTo>
                  <a:pt x="105596" y="52232"/>
                </a:lnTo>
                <a:lnTo>
                  <a:pt x="105598" y="50823"/>
                </a:lnTo>
                <a:lnTo>
                  <a:pt x="105598" y="49523"/>
                </a:lnTo>
                <a:lnTo>
                  <a:pt x="105599" y="48256"/>
                </a:lnTo>
                <a:lnTo>
                  <a:pt x="105599" y="46999"/>
                </a:lnTo>
                <a:lnTo>
                  <a:pt x="105599" y="45651"/>
                </a:lnTo>
                <a:lnTo>
                  <a:pt x="105599" y="44243"/>
                </a:lnTo>
                <a:lnTo>
                  <a:pt x="105599" y="42685"/>
                </a:lnTo>
                <a:lnTo>
                  <a:pt x="105599" y="41360"/>
                </a:lnTo>
                <a:lnTo>
                  <a:pt x="105599" y="40031"/>
                </a:lnTo>
                <a:lnTo>
                  <a:pt x="105599" y="38515"/>
                </a:lnTo>
                <a:lnTo>
                  <a:pt x="105599" y="37181"/>
                </a:lnTo>
                <a:lnTo>
                  <a:pt x="106665" y="36023"/>
                </a:lnTo>
                <a:lnTo>
                  <a:pt x="112197" y="34644"/>
                </a:lnTo>
                <a:lnTo>
                  <a:pt x="114309" y="33338"/>
                </a:lnTo>
                <a:lnTo>
                  <a:pt x="114935" y="32069"/>
                </a:lnTo>
                <a:lnTo>
                  <a:pt x="115121" y="30811"/>
                </a:lnTo>
                <a:lnTo>
                  <a:pt x="115176" y="29556"/>
                </a:lnTo>
                <a:lnTo>
                  <a:pt x="115725" y="28303"/>
                </a:lnTo>
                <a:lnTo>
                  <a:pt x="118495" y="27049"/>
                </a:lnTo>
                <a:lnTo>
                  <a:pt x="119553" y="25796"/>
                </a:lnTo>
                <a:lnTo>
                  <a:pt x="119334" y="24543"/>
                </a:lnTo>
                <a:lnTo>
                  <a:pt x="116661" y="23324"/>
                </a:lnTo>
                <a:lnTo>
                  <a:pt x="115488" y="21866"/>
                </a:lnTo>
                <a:lnTo>
                  <a:pt x="115285" y="20659"/>
                </a:lnTo>
                <a:lnTo>
                  <a:pt x="115215" y="19170"/>
                </a:lnTo>
                <a:lnTo>
                  <a:pt x="115202" y="17620"/>
                </a:lnTo>
                <a:lnTo>
                  <a:pt x="115199" y="16066"/>
                </a:lnTo>
                <a:lnTo>
                  <a:pt x="115199" y="14743"/>
                </a:lnTo>
                <a:lnTo>
                  <a:pt x="115199" y="13260"/>
                </a:lnTo>
                <a:lnTo>
                  <a:pt x="115199" y="11926"/>
                </a:lnTo>
                <a:lnTo>
                  <a:pt x="115199" y="10557"/>
                </a:lnTo>
                <a:lnTo>
                  <a:pt x="115199" y="9073"/>
                </a:lnTo>
                <a:lnTo>
                  <a:pt x="115199" y="7641"/>
                </a:lnTo>
                <a:lnTo>
                  <a:pt x="119332" y="6102"/>
                </a:lnTo>
                <a:lnTo>
                  <a:pt x="119960" y="4632"/>
                </a:lnTo>
                <a:lnTo>
                  <a:pt x="119997" y="3224"/>
                </a:lnTo>
                <a:lnTo>
                  <a:pt x="119999" y="1703"/>
                </a:lnTo>
                <a:lnTo>
                  <a:pt x="119999" y="139"/>
                </a:lnTo>
                <a:lnTo>
                  <a:pt x="119999" y="0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3192461" y="2100261"/>
            <a:ext cx="122237" cy="3235324"/>
          </a:xfrm>
          <a:custGeom>
            <a:pathLst>
              <a:path extrusionOk="0" h="120000" w="120000">
                <a:moveTo>
                  <a:pt x="7079" y="119471"/>
                </a:moveTo>
                <a:lnTo>
                  <a:pt x="7079" y="119699"/>
                </a:lnTo>
                <a:lnTo>
                  <a:pt x="6292" y="119711"/>
                </a:lnTo>
                <a:lnTo>
                  <a:pt x="86" y="119735"/>
                </a:lnTo>
                <a:lnTo>
                  <a:pt x="0" y="119999"/>
                </a:lnTo>
                <a:lnTo>
                  <a:pt x="0" y="118711"/>
                </a:lnTo>
                <a:lnTo>
                  <a:pt x="0" y="117495"/>
                </a:lnTo>
                <a:lnTo>
                  <a:pt x="0" y="116276"/>
                </a:lnTo>
                <a:lnTo>
                  <a:pt x="0" y="114965"/>
                </a:lnTo>
                <a:lnTo>
                  <a:pt x="0" y="113767"/>
                </a:lnTo>
                <a:lnTo>
                  <a:pt x="4865" y="112578"/>
                </a:lnTo>
                <a:lnTo>
                  <a:pt x="6642" y="111319"/>
                </a:lnTo>
                <a:lnTo>
                  <a:pt x="6993" y="110070"/>
                </a:lnTo>
                <a:lnTo>
                  <a:pt x="7053" y="109039"/>
                </a:lnTo>
                <a:lnTo>
                  <a:pt x="11939" y="107818"/>
                </a:lnTo>
                <a:lnTo>
                  <a:pt x="13719" y="106552"/>
                </a:lnTo>
                <a:lnTo>
                  <a:pt x="14072" y="105443"/>
                </a:lnTo>
                <a:lnTo>
                  <a:pt x="19006" y="104344"/>
                </a:lnTo>
                <a:lnTo>
                  <a:pt x="20797" y="103102"/>
                </a:lnTo>
                <a:lnTo>
                  <a:pt x="21151" y="101998"/>
                </a:lnTo>
                <a:lnTo>
                  <a:pt x="21220" y="100900"/>
                </a:lnTo>
                <a:lnTo>
                  <a:pt x="21234" y="99659"/>
                </a:lnTo>
                <a:lnTo>
                  <a:pt x="21237" y="98554"/>
                </a:lnTo>
                <a:lnTo>
                  <a:pt x="21238" y="97486"/>
                </a:lnTo>
                <a:lnTo>
                  <a:pt x="21238" y="96300"/>
                </a:lnTo>
                <a:lnTo>
                  <a:pt x="21238" y="95083"/>
                </a:lnTo>
                <a:lnTo>
                  <a:pt x="21238" y="93797"/>
                </a:lnTo>
                <a:lnTo>
                  <a:pt x="21238" y="92508"/>
                </a:lnTo>
                <a:lnTo>
                  <a:pt x="21238" y="91317"/>
                </a:lnTo>
                <a:lnTo>
                  <a:pt x="21238" y="90083"/>
                </a:lnTo>
                <a:lnTo>
                  <a:pt x="21238" y="88799"/>
                </a:lnTo>
                <a:lnTo>
                  <a:pt x="22024" y="88414"/>
                </a:lnTo>
                <a:lnTo>
                  <a:pt x="27660" y="87149"/>
                </a:lnTo>
                <a:lnTo>
                  <a:pt x="28909" y="86560"/>
                </a:lnTo>
                <a:lnTo>
                  <a:pt x="35510" y="85295"/>
                </a:lnTo>
                <a:lnTo>
                  <a:pt x="41760" y="83976"/>
                </a:lnTo>
                <a:lnTo>
                  <a:pt x="43050" y="83382"/>
                </a:lnTo>
                <a:lnTo>
                  <a:pt x="48880" y="82116"/>
                </a:lnTo>
                <a:lnTo>
                  <a:pt x="50282" y="80797"/>
                </a:lnTo>
                <a:lnTo>
                  <a:pt x="55972" y="79473"/>
                </a:lnTo>
                <a:lnTo>
                  <a:pt x="56576" y="78301"/>
                </a:lnTo>
                <a:lnTo>
                  <a:pt x="56628" y="77023"/>
                </a:lnTo>
                <a:lnTo>
                  <a:pt x="56633" y="75763"/>
                </a:lnTo>
                <a:lnTo>
                  <a:pt x="56633" y="74526"/>
                </a:lnTo>
                <a:lnTo>
                  <a:pt x="56633" y="73322"/>
                </a:lnTo>
                <a:lnTo>
                  <a:pt x="56633" y="72075"/>
                </a:lnTo>
                <a:lnTo>
                  <a:pt x="56633" y="70776"/>
                </a:lnTo>
                <a:lnTo>
                  <a:pt x="56633" y="69490"/>
                </a:lnTo>
                <a:lnTo>
                  <a:pt x="55847" y="69053"/>
                </a:lnTo>
                <a:lnTo>
                  <a:pt x="50538" y="68533"/>
                </a:lnTo>
                <a:lnTo>
                  <a:pt x="48825" y="67481"/>
                </a:lnTo>
                <a:lnTo>
                  <a:pt x="43962" y="66963"/>
                </a:lnTo>
                <a:lnTo>
                  <a:pt x="41885" y="66159"/>
                </a:lnTo>
                <a:lnTo>
                  <a:pt x="36911" y="65639"/>
                </a:lnTo>
                <a:lnTo>
                  <a:pt x="35485" y="64456"/>
                </a:lnTo>
                <a:lnTo>
                  <a:pt x="35401" y="63223"/>
                </a:lnTo>
                <a:lnTo>
                  <a:pt x="36183" y="62163"/>
                </a:lnTo>
                <a:lnTo>
                  <a:pt x="42037" y="61137"/>
                </a:lnTo>
                <a:lnTo>
                  <a:pt x="43067" y="60814"/>
                </a:lnTo>
                <a:lnTo>
                  <a:pt x="51203" y="59601"/>
                </a:lnTo>
                <a:lnTo>
                  <a:pt x="55025" y="59072"/>
                </a:lnTo>
                <a:lnTo>
                  <a:pt x="58589" y="58013"/>
                </a:lnTo>
                <a:lnTo>
                  <a:pt x="62194" y="57483"/>
                </a:lnTo>
                <a:lnTo>
                  <a:pt x="65361" y="56954"/>
                </a:lnTo>
                <a:lnTo>
                  <a:pt x="69183" y="56424"/>
                </a:lnTo>
                <a:lnTo>
                  <a:pt x="72748" y="55364"/>
                </a:lnTo>
                <a:lnTo>
                  <a:pt x="76353" y="54834"/>
                </a:lnTo>
                <a:lnTo>
                  <a:pt x="79836" y="53696"/>
                </a:lnTo>
                <a:lnTo>
                  <a:pt x="84501" y="52467"/>
                </a:lnTo>
                <a:lnTo>
                  <a:pt x="87008" y="51314"/>
                </a:lnTo>
                <a:lnTo>
                  <a:pt x="91589" y="50083"/>
                </a:lnTo>
                <a:lnTo>
                  <a:pt x="91736" y="49900"/>
                </a:lnTo>
                <a:lnTo>
                  <a:pt x="100289" y="49463"/>
                </a:lnTo>
                <a:lnTo>
                  <a:pt x="111432" y="49003"/>
                </a:lnTo>
                <a:lnTo>
                  <a:pt x="116384" y="48603"/>
                </a:lnTo>
                <a:lnTo>
                  <a:pt x="119999" y="47281"/>
                </a:lnTo>
                <a:lnTo>
                  <a:pt x="114698" y="46075"/>
                </a:lnTo>
                <a:lnTo>
                  <a:pt x="113455" y="44948"/>
                </a:lnTo>
                <a:lnTo>
                  <a:pt x="112537" y="44242"/>
                </a:lnTo>
                <a:lnTo>
                  <a:pt x="107179" y="43138"/>
                </a:lnTo>
                <a:lnTo>
                  <a:pt x="104221" y="42059"/>
                </a:lnTo>
                <a:lnTo>
                  <a:pt x="99782" y="40969"/>
                </a:lnTo>
                <a:lnTo>
                  <a:pt x="97144" y="40060"/>
                </a:lnTo>
                <a:lnTo>
                  <a:pt x="93040" y="39305"/>
                </a:lnTo>
                <a:lnTo>
                  <a:pt x="92119" y="38007"/>
                </a:lnTo>
                <a:lnTo>
                  <a:pt x="91261" y="37270"/>
                </a:lnTo>
                <a:lnTo>
                  <a:pt x="85608" y="36174"/>
                </a:lnTo>
                <a:lnTo>
                  <a:pt x="85008" y="34903"/>
                </a:lnTo>
                <a:lnTo>
                  <a:pt x="84954" y="33644"/>
                </a:lnTo>
                <a:lnTo>
                  <a:pt x="84951" y="32406"/>
                </a:lnTo>
                <a:lnTo>
                  <a:pt x="78527" y="31170"/>
                </a:lnTo>
                <a:lnTo>
                  <a:pt x="77909" y="29933"/>
                </a:lnTo>
                <a:lnTo>
                  <a:pt x="77874" y="28697"/>
                </a:lnTo>
                <a:lnTo>
                  <a:pt x="77085" y="27991"/>
                </a:lnTo>
                <a:lnTo>
                  <a:pt x="71448" y="26749"/>
                </a:lnTo>
                <a:lnTo>
                  <a:pt x="70200" y="26161"/>
                </a:lnTo>
                <a:lnTo>
                  <a:pt x="64386" y="25079"/>
                </a:lnTo>
                <a:lnTo>
                  <a:pt x="63125" y="24548"/>
                </a:lnTo>
                <a:lnTo>
                  <a:pt x="57307" y="23458"/>
                </a:lnTo>
                <a:lnTo>
                  <a:pt x="56693" y="22188"/>
                </a:lnTo>
                <a:lnTo>
                  <a:pt x="55864" y="21640"/>
                </a:lnTo>
                <a:lnTo>
                  <a:pt x="50212" y="20545"/>
                </a:lnTo>
                <a:lnTo>
                  <a:pt x="49612" y="19274"/>
                </a:lnTo>
                <a:lnTo>
                  <a:pt x="49558" y="18014"/>
                </a:lnTo>
                <a:lnTo>
                  <a:pt x="48768" y="16948"/>
                </a:lnTo>
                <a:lnTo>
                  <a:pt x="42912" y="15634"/>
                </a:lnTo>
                <a:lnTo>
                  <a:pt x="42501" y="14393"/>
                </a:lnTo>
                <a:lnTo>
                  <a:pt x="42476" y="13156"/>
                </a:lnTo>
                <a:lnTo>
                  <a:pt x="42475" y="11920"/>
                </a:lnTo>
                <a:lnTo>
                  <a:pt x="41688" y="11567"/>
                </a:lnTo>
                <a:lnTo>
                  <a:pt x="35687" y="10295"/>
                </a:lnTo>
                <a:lnTo>
                  <a:pt x="35407" y="9080"/>
                </a:lnTo>
                <a:lnTo>
                  <a:pt x="35396" y="7851"/>
                </a:lnTo>
                <a:lnTo>
                  <a:pt x="34609" y="6980"/>
                </a:lnTo>
                <a:lnTo>
                  <a:pt x="31638" y="6673"/>
                </a:lnTo>
                <a:lnTo>
                  <a:pt x="31890" y="6341"/>
                </a:lnTo>
                <a:lnTo>
                  <a:pt x="34703" y="5788"/>
                </a:lnTo>
                <a:lnTo>
                  <a:pt x="28499" y="4570"/>
                </a:lnTo>
                <a:lnTo>
                  <a:pt x="28321" y="3357"/>
                </a:lnTo>
                <a:lnTo>
                  <a:pt x="28319" y="3130"/>
                </a:lnTo>
                <a:lnTo>
                  <a:pt x="26219" y="2931"/>
                </a:lnTo>
                <a:lnTo>
                  <a:pt x="23452" y="2745"/>
                </a:lnTo>
                <a:lnTo>
                  <a:pt x="21675" y="2385"/>
                </a:lnTo>
                <a:lnTo>
                  <a:pt x="21241" y="1064"/>
                </a:lnTo>
                <a:lnTo>
                  <a:pt x="21238" y="582"/>
                </a:lnTo>
                <a:lnTo>
                  <a:pt x="15142" y="306"/>
                </a:lnTo>
                <a:lnTo>
                  <a:pt x="14158" y="0"/>
                </a:ln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Primate City Rule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country does not follow the rank-size rule, it may follow the 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primate city rule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country’s largest settlement (city) has more than twice as many people as the second-ranking settlement.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absence of rank-size distribution in many developing countries indicates that there is not enough wealth in the society to pay full variety of services.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2362200" y="3048000"/>
            <a:ext cx="5707062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Primate Cities are located in Africa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absence of rank-size distribution in many developing countries indicates that there is not enough wealth in the society to pay full variety of services.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Primate City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81000" y="1600200"/>
            <a:ext cx="83057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in Europe: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Paris, France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Copenhagen, Denmark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London, United Kingdom</a:t>
            </a:r>
          </a:p>
        </p:txBody>
      </p:sp>
      <p:pic>
        <p:nvPicPr>
          <p:cNvPr descr="http://1.bp.blogspot.com/-ttoBW269mYg/UvC5dGU1A1I/AAAAAAAACIU/5YrfxArOyiE/s1600/Primate+city.PNG"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7" y="3733800"/>
            <a:ext cx="8305799" cy="293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CITIES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Global City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global city is a significant production point of specialized financial and producer services that make the globalized economy run”.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Characteristics: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Centers for financial services and headquarters of major banks, insurance companies and transnational corporations.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to major stock exchanges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center of the arts and culture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Influential in world politics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mass transit systems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service?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activity that fulfills a human want or need and returns money to those who provide it.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Tertiary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sector of economic activity.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prevalent in MDCs than LDCs.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(1)World Cities	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39700" lvl="0" marL="800100">
              <a:spcBef>
                <a:spcPts val="0"/>
              </a:spcBef>
              <a:buNone/>
            </a:pPr>
            <a:r>
              <a:rPr lang="en-US"/>
              <a:t>Dominant -Tokyo, London, NYC</a:t>
            </a:r>
          </a:p>
          <a:p>
            <a:pPr indent="-139700" lvl="0" marL="800100">
              <a:spcBef>
                <a:spcPts val="0"/>
              </a:spcBef>
              <a:buNone/>
            </a:pPr>
            <a:r>
              <a:rPr lang="en-US"/>
              <a:t>Major - Chicago, LA, Paris</a:t>
            </a:r>
          </a:p>
          <a:p>
            <a:pPr indent="-139700" lvl="0" marL="800100" rtl="0">
              <a:spcBef>
                <a:spcPts val="0"/>
              </a:spcBef>
              <a:buNone/>
            </a:pPr>
            <a:r>
              <a:rPr lang="en-US"/>
              <a:t>Secondary - San Francisco, Mexico, Berlin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(2)Command and Control Centers    -(Headquarters of Industries)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(3) Specialized Producer-Service Center -(Specialized activities of specific Industries)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(4) Dependent Centers (Mining, Military, Manufacturing, Resorts, Retirement Community)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Peripheral Services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Offshore Financial Services (</a:t>
            </a:r>
            <a:r>
              <a:rPr lang="en-US" sz="1800"/>
              <a:t>Microstates, Dependencies, 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Island Countries</a:t>
            </a:r>
            <a:r>
              <a:rPr lang="en-US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Decrease Taxes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		Privacy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Back Offices (increasing in LDC’s)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	Business Process Outsourcing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	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Economic Base of Settlements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Basic Industry (export industries)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+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Non-basic Industries (consumer services)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=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Economic Base </a:t>
            </a:r>
          </a:p>
          <a:p>
            <a:pPr indent="-139700" lvl="0" marL="1714500" rt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# people in basic industries </a:t>
            </a:r>
          </a:p>
          <a:p>
            <a:pPr indent="457200" lvl="0" marL="0">
              <a:spcBef>
                <a:spcPts val="0"/>
              </a:spcBef>
              <a:buNone/>
            </a:pPr>
            <a:r>
              <a:rPr lang="en-US"/>
              <a:t>% of people in community/% of people in country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7875725" y="3515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69275" y="446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Specialization of Cities in Different Services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 	Durable - steel, automobiles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Non-Durable - textiles, food, paper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	Business, Consumer, Public Services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Distribution of Talent (Richard Florida)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^ diversity  ^talent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	College degree, # of Gays, Cool Factor,</a:t>
            </a:r>
          </a:p>
          <a:p>
            <a:pPr indent="-139700" lvl="0" marL="1257300">
              <a:spcBef>
                <a:spcPts val="0"/>
              </a:spcBef>
              <a:buNone/>
            </a:pPr>
            <a:r>
              <a:rPr lang="en-US"/>
              <a:t>		Scientists, Professionals, Cultural Amenities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	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why do geographers care?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Geographers study WHERE services are located.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are located where people live in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settlements,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people work and live.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are located where the people are, the MARKET.  “location, location, location”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Types of Services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Consumer, Business and Public</a:t>
            </a:r>
          </a:p>
        </p:txBody>
      </p:sp>
      <p:pic>
        <p:nvPicPr>
          <p:cNvPr descr="TCL_11e_Figure_12_24_L.jpg" id="124" name="Shape 1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000" r="-4999" t="0"/>
          <a:stretch/>
        </p:blipFill>
        <p:spPr>
          <a:xfrm>
            <a:off x="914400" y="1371600"/>
            <a:ext cx="7524749" cy="531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Services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consumers who desire them and can afford to pay for them.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retail and wholesale services,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</a:t>
            </a:r>
            <a:r>
              <a:rPr lang="en-US"/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ervices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leisure and hospitality services,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social services,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06_L.jpg" id="135" name="Shape 135"/>
          <p:cNvPicPr preferRelativeResize="0"/>
          <p:nvPr/>
        </p:nvPicPr>
        <p:blipFill rotWithShape="1">
          <a:blip r:embed="rId3">
            <a:alphaModFix/>
          </a:blip>
          <a:srcRect b="0" l="-43386" r="-43386" t="0"/>
          <a:stretch/>
        </p:blipFill>
        <p:spPr>
          <a:xfrm>
            <a:off x="-285750" y="152400"/>
            <a:ext cx="9499599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L_11e_Figure_12_03a_L.jpg" id="140" name="Shape 140"/>
          <p:cNvPicPr preferRelativeResize="0"/>
          <p:nvPr/>
        </p:nvPicPr>
        <p:blipFill rotWithShape="1">
          <a:blip r:embed="rId3">
            <a:alphaModFix/>
          </a:blip>
          <a:srcRect b="-26102" l="0" r="0" t="-26103"/>
          <a:stretch/>
        </p:blipFill>
        <p:spPr>
          <a:xfrm>
            <a:off x="228600" y="228600"/>
            <a:ext cx="8743949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Services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facilitate the activities of other businesses. One-fourth of all jobs in the United States are in business services.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three main types of business services are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 and information services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services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services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