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6" r:id="rId4"/>
    <p:sldId id="261" r:id="rId5"/>
    <p:sldId id="260" r:id="rId6"/>
    <p:sldId id="259" r:id="rId7"/>
    <p:sldId id="258" r:id="rId8"/>
    <p:sldId id="277" r:id="rId9"/>
    <p:sldId id="272" r:id="rId10"/>
    <p:sldId id="279" r:id="rId11"/>
    <p:sldId id="274" r:id="rId12"/>
    <p:sldId id="278" r:id="rId13"/>
    <p:sldId id="275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83" r:id="rId22"/>
    <p:sldId id="280" r:id="rId23"/>
    <p:sldId id="282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9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6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3C48-9440-490C-A206-31A5B34E1909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A2FB-78E5-401A-ABB2-886AF39C2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286000"/>
          </a:xfrm>
        </p:spPr>
        <p:txBody>
          <a:bodyPr>
            <a:normAutofit/>
          </a:bodyPr>
          <a:lstStyle/>
          <a:p>
            <a:r>
              <a:rPr lang="en-US" sz="7200" smtClean="0"/>
              <a:t>Urban Patterns</a:t>
            </a:r>
            <a:endParaRPr lang="en-US" sz="7200" dirty="0"/>
          </a:p>
        </p:txBody>
      </p:sp>
      <p:pic>
        <p:nvPicPr>
          <p:cNvPr id="1026" name="Picture 2" descr="http://www.ufunk.net/wp-content/uploads/2013/05/Jacob-Wagner-urban-zoo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64" y="2209800"/>
            <a:ext cx="5810250" cy="371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67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Denver follow the Sector Model?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839905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Nuclei Model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model assumes that urban areas have more than one focal point </a:t>
            </a:r>
            <a:r>
              <a:rPr lang="en-US" dirty="0" smtClean="0"/>
              <a:t>influencing land </a:t>
            </a:r>
            <a:r>
              <a:rPr lang="en-US" dirty="0"/>
              <a:t>use.</a:t>
            </a:r>
          </a:p>
          <a:p>
            <a:r>
              <a:rPr lang="en-US" dirty="0" smtClean="0"/>
              <a:t>These </a:t>
            </a:r>
            <a:r>
              <a:rPr lang="en-US" dirty="0"/>
              <a:t>nuclei most often develop in response to </a:t>
            </a:r>
            <a:r>
              <a:rPr lang="en-US" dirty="0" smtClean="0"/>
              <a:t>the evolving </a:t>
            </a:r>
            <a:r>
              <a:rPr lang="en-US" dirty="0"/>
              <a:t>transportation network. They form, for example, around major </a:t>
            </a:r>
            <a:r>
              <a:rPr lang="en-US" dirty="0" smtClean="0"/>
              <a:t>highway intersections </a:t>
            </a:r>
            <a:r>
              <a:rPr lang="en-US" dirty="0"/>
              <a:t>and surrounding airports.</a:t>
            </a:r>
          </a:p>
          <a:p>
            <a:r>
              <a:rPr lang="en-US" dirty="0" smtClean="0"/>
              <a:t>These </a:t>
            </a:r>
            <a:r>
              <a:rPr lang="en-US" dirty="0"/>
              <a:t>multiple nuclei may have arisen in one of two </a:t>
            </a:r>
            <a:r>
              <a:rPr lang="en-US" dirty="0" smtClean="0"/>
              <a:t>ways: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were once separate settlements but were absorbed by growth of </a:t>
            </a:r>
            <a:r>
              <a:rPr lang="en-US" dirty="0" smtClean="0"/>
              <a:t>the urban area.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- Nuclei Model</a:t>
            </a:r>
            <a:endParaRPr lang="en-US" dirty="0"/>
          </a:p>
        </p:txBody>
      </p:sp>
      <p:pic>
        <p:nvPicPr>
          <p:cNvPr id="2050" name="Picture 2" descr="figure22_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724819"/>
            <a:ext cx="52006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 Latin American City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 differences </a:t>
            </a:r>
            <a:r>
              <a:rPr lang="en-US" u="sng" dirty="0" smtClean="0"/>
              <a:t>and</a:t>
            </a:r>
            <a:r>
              <a:rPr lang="en-US" dirty="0" smtClean="0"/>
              <a:t> similarities between the aforementioned models and the Latin American City Structure Model</a:t>
            </a:r>
            <a:endParaRPr lang="en-US" dirty="0"/>
          </a:p>
        </p:txBody>
      </p:sp>
      <p:pic>
        <p:nvPicPr>
          <p:cNvPr id="2050" name="Picture 2" descr="http://dropalesson.weebly.com/uploads/2/6/3/1/26310254/5988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749516" cy="46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Ports of entry and distribution centers for large geographic areas.</a:t>
            </a:r>
          </a:p>
          <a:p>
            <a:r>
              <a:rPr lang="en-US" dirty="0" smtClean="0"/>
              <a:t>Proximity to ports, natural harbors, and raw materials</a:t>
            </a:r>
          </a:p>
          <a:p>
            <a:pPr lvl="1"/>
            <a:r>
              <a:rPr lang="en-US" dirty="0" smtClean="0"/>
              <a:t>San Francisco </a:t>
            </a:r>
          </a:p>
          <a:p>
            <a:pPr lvl="1"/>
            <a:r>
              <a:rPr lang="en-US" dirty="0" smtClean="0"/>
              <a:t>New York City</a:t>
            </a:r>
          </a:p>
          <a:p>
            <a:pPr lvl="1"/>
            <a:r>
              <a:rPr lang="en-US" dirty="0" smtClean="0"/>
              <a:t>Chicago</a:t>
            </a:r>
          </a:p>
          <a:p>
            <a:pPr lvl="1"/>
            <a:r>
              <a:rPr lang="en-US" dirty="0" smtClean="0"/>
              <a:t>Guangzhou, China</a:t>
            </a:r>
          </a:p>
          <a:p>
            <a:pPr lvl="1"/>
            <a:r>
              <a:rPr lang="en-US" dirty="0" smtClean="0"/>
              <a:t>Cape Town, South Africa</a:t>
            </a:r>
          </a:p>
          <a:p>
            <a:pPr lvl="1"/>
            <a:r>
              <a:rPr lang="en-US" dirty="0" smtClean="0"/>
              <a:t>Panama City</a:t>
            </a:r>
          </a:p>
          <a:p>
            <a:pPr lvl="1"/>
            <a:r>
              <a:rPr lang="en-US" dirty="0" smtClean="0"/>
              <a:t>Rio de Janeiro, Brazil</a:t>
            </a:r>
          </a:p>
          <a:p>
            <a:pPr lvl="1"/>
            <a:r>
              <a:rPr lang="en-US" dirty="0" smtClean="0"/>
              <a:t>Sydney, Australia </a:t>
            </a:r>
          </a:p>
          <a:p>
            <a:pPr lvl="1"/>
            <a:r>
              <a:rPr lang="en-US" dirty="0" smtClean="0"/>
              <a:t>Calcutta India 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 descr="http://www.topchinatravel.com/pic/city/guangzhou/attractions/Pearl-River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09" y="3048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>
          <a:xfrm>
            <a:off x="3657600" y="403860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capital city placed in a remote or peripheral area for economic, strategic or symbolic reasons.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altLang="en-US" dirty="0" smtClean="0"/>
              <a:t>Brazil: Brasilia</a:t>
            </a:r>
          </a:p>
          <a:p>
            <a:pPr lvl="1"/>
            <a:r>
              <a:rPr lang="en-US" altLang="en-US" dirty="0" smtClean="0"/>
              <a:t>Malawi</a:t>
            </a:r>
            <a:r>
              <a:rPr lang="en-US" altLang="en-US" dirty="0"/>
              <a:t>: from </a:t>
            </a:r>
            <a:r>
              <a:rPr lang="en-US" altLang="en-US" dirty="0" err="1"/>
              <a:t>Zomba</a:t>
            </a:r>
            <a:r>
              <a:rPr lang="en-US" altLang="en-US" dirty="0"/>
              <a:t> to Lilongwe</a:t>
            </a:r>
          </a:p>
          <a:p>
            <a:pPr lvl="1"/>
            <a:r>
              <a:rPr lang="en-US" altLang="en-US" dirty="0"/>
              <a:t>Pakistan: from Karachi to Islamabad</a:t>
            </a:r>
          </a:p>
          <a:p>
            <a:pPr lvl="1"/>
            <a:r>
              <a:rPr lang="en-US" altLang="en-US" dirty="0"/>
              <a:t>Malaysia: from Kuala Lumpur to Putrajaya</a:t>
            </a:r>
          </a:p>
          <a:p>
            <a:pPr lvl="1"/>
            <a:r>
              <a:rPr lang="en-US" altLang="en-US" dirty="0"/>
              <a:t>Japan: from Kyoto to Tokyo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media.web.britannica.com/eb-media/89/64789-004-8180467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95463"/>
            <a:ext cx="34480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nverhomesonline.com/files/cache/e96877eff03eb75b7d9e2f0d97352e3a_f1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5181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 and Edge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Expansive suburban development over large areas in which the automobile is the primary source of transportation.  </a:t>
            </a:r>
          </a:p>
          <a:p>
            <a:r>
              <a:rPr lang="en-US" b="1" dirty="0" smtClean="0"/>
              <a:t>Edge </a:t>
            </a:r>
            <a:r>
              <a:rPr lang="en-US" b="1" dirty="0"/>
              <a:t>C</a:t>
            </a:r>
            <a:r>
              <a:rPr lang="en-US" b="1" dirty="0" smtClean="0"/>
              <a:t>ities </a:t>
            </a:r>
            <a:r>
              <a:rPr lang="en-US" dirty="0" smtClean="0"/>
              <a:t>are </a:t>
            </a:r>
            <a:r>
              <a:rPr lang="en-US" dirty="0"/>
              <a:t>l</a:t>
            </a:r>
            <a:r>
              <a:rPr lang="en-US" dirty="0" smtClean="0"/>
              <a:t>ocated on the outskirts of larger cities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6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dirty="0" smtClean="0"/>
              <a:t>Megalopolis</a:t>
            </a:r>
            <a:endParaRPr lang="en-US" dirty="0"/>
          </a:p>
        </p:txBody>
      </p:sp>
      <p:pic>
        <p:nvPicPr>
          <p:cNvPr id="2050" name="Picture 2" descr="File:Megalopol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79" y="66252"/>
            <a:ext cx="3886200" cy="68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828800"/>
            <a:ext cx="4114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entire region in which cities have grown together and has become highly urbanized. </a:t>
            </a:r>
          </a:p>
          <a:p>
            <a:r>
              <a:rPr lang="en-US" sz="2800" b="1" dirty="0" smtClean="0"/>
              <a:t>Examples:</a:t>
            </a:r>
          </a:p>
          <a:p>
            <a:r>
              <a:rPr lang="en-US" sz="2800" dirty="0" smtClean="0"/>
              <a:t>-</a:t>
            </a:r>
            <a:r>
              <a:rPr lang="en-US" sz="2400" dirty="0" smtClean="0"/>
              <a:t>Eastern Seaboard, U.S</a:t>
            </a:r>
          </a:p>
          <a:p>
            <a:r>
              <a:rPr lang="en-US" sz="2400" dirty="0" smtClean="0"/>
              <a:t>-LA-OC-San Diego, Tijuana</a:t>
            </a:r>
          </a:p>
          <a:p>
            <a:r>
              <a:rPr lang="en-US" sz="2400" dirty="0" smtClean="0"/>
              <a:t>-Sao Paulo-Rio de Janeiro-</a:t>
            </a:r>
          </a:p>
          <a:p>
            <a:r>
              <a:rPr lang="en-US" sz="2400" dirty="0" smtClean="0"/>
              <a:t> Brazil</a:t>
            </a:r>
          </a:p>
          <a:p>
            <a:r>
              <a:rPr lang="en-US" sz="2400" dirty="0" smtClean="0"/>
              <a:t>-Tokyo-Osaka Japan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24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Cities with more than 10 million people.</a:t>
            </a:r>
          </a:p>
          <a:p>
            <a:r>
              <a:rPr lang="en-US" dirty="0" smtClean="0"/>
              <a:t>A </a:t>
            </a:r>
            <a:r>
              <a:rPr lang="en-US" dirty="0"/>
              <a:t>megacity can be a single </a:t>
            </a:r>
            <a:r>
              <a:rPr lang="en-US" dirty="0" smtClean="0"/>
              <a:t>metropolitan area</a:t>
            </a:r>
            <a:r>
              <a:rPr lang="en-US" dirty="0"/>
              <a:t> or two or more metropolitan areas that converge.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of 2013, there are 24 megacities in </a:t>
            </a:r>
            <a:r>
              <a:rPr lang="en-US" dirty="0" smtClean="0"/>
              <a:t>the world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Tokyo</a:t>
            </a:r>
          </a:p>
          <a:p>
            <a:pPr lvl="1"/>
            <a:r>
              <a:rPr lang="en-US" dirty="0" smtClean="0"/>
              <a:t>Delhi</a:t>
            </a:r>
          </a:p>
          <a:p>
            <a:pPr lvl="1"/>
            <a:r>
              <a:rPr lang="en-US" dirty="0" smtClean="0"/>
              <a:t>Mexico City</a:t>
            </a:r>
          </a:p>
          <a:p>
            <a:pPr lvl="1"/>
            <a:r>
              <a:rPr lang="en-US" dirty="0" smtClean="0"/>
              <a:t>New York</a:t>
            </a:r>
          </a:p>
          <a:p>
            <a:pPr lvl="1"/>
            <a:r>
              <a:rPr lang="en-US" dirty="0" smtClean="0"/>
              <a:t>Shanghai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upload.wikimedia.org/wikipedia/commons/d/d7/Ciudad.de.Mexico.City.Distrito.Federal.DF.Paseo.Reforma.Skyl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1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wswatch.nationalgeographic.com/files/2014/02/gitn_1049_Mega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1731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by which people live and are employed in a city.</a:t>
            </a:r>
            <a:endParaRPr lang="en-US" dirty="0"/>
          </a:p>
        </p:txBody>
      </p:sp>
      <p:pic>
        <p:nvPicPr>
          <p:cNvPr id="1026" name="Picture 2" descr="http://www.wearethepractitioners.com/images/default-source/the-practitioner/infographic_urbanization.jp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943600" cy="40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Squatter Settlements</a:t>
            </a:r>
          </a:p>
          <a:p>
            <a:r>
              <a:rPr lang="en-US" dirty="0" smtClean="0"/>
              <a:t>Redlining</a:t>
            </a:r>
          </a:p>
          <a:p>
            <a:r>
              <a:rPr lang="en-US" dirty="0" smtClean="0"/>
              <a:t>Urban renewal</a:t>
            </a:r>
          </a:p>
          <a:p>
            <a:r>
              <a:rPr lang="en-US" dirty="0" smtClean="0"/>
              <a:t>Gentrification </a:t>
            </a:r>
            <a:endParaRPr lang="en-US" dirty="0"/>
          </a:p>
        </p:txBody>
      </p:sp>
      <p:pic>
        <p:nvPicPr>
          <p:cNvPr id="2050" name="Picture 2" descr="http://www.geographyalltheway.com/igcse_geography/imagesetc/sao_pa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514599"/>
            <a:ext cx="5306379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495800" y="2057400"/>
            <a:ext cx="304800" cy="3048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Squatter Settlements</a:t>
            </a:r>
            <a:endParaRPr lang="en-US" dirty="0"/>
          </a:p>
        </p:txBody>
      </p:sp>
      <p:pic>
        <p:nvPicPr>
          <p:cNvPr id="2050" name="Picture 2" descr="https://upload.wikimedia.org/wikipedia/commons/4/40/Soweto_townsh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002617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_tPhjW0SzGG4/TG0HHSnz_GI/AAAAAAAAAEE/hbgIrK8tl-o/s1600/dharavi-slum-demolition_2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399"/>
            <a:ext cx="3886200" cy="25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98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APHG FRQ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#3 Over </a:t>
            </a:r>
            <a:r>
              <a:rPr lang="en-US" dirty="0"/>
              <a:t>the past 150 years, railroad and highway systems influenced patterns of urban growth in the United States. 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and explain one way that railroads affected the size and one way that railroads affected the form of cities in the United States between 1870 and 1920. 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and explain two ways that the Interstate Highway System affected cities in the United States between 1950 and today. </a:t>
            </a:r>
          </a:p>
        </p:txBody>
      </p:sp>
    </p:spTree>
    <p:extLst>
      <p:ext uri="{BB962C8B-B14F-4D97-AF65-F5344CB8AC3E}">
        <p14:creationId xmlns:p14="http://schemas.microsoft.com/office/powerpoint/2010/main" val="16819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Route 66 Bypassed Radiator Springs</a:t>
            </a:r>
            <a:endParaRPr lang="en-US" dirty="0"/>
          </a:p>
        </p:txBody>
      </p:sp>
      <p:pic>
        <p:nvPicPr>
          <p:cNvPr id="1026" name="Picture 2" descr="http://images2.fanpop.com/images/photos/8300000/Radiator-Springs-disney-pixar-cars-8366041-600-3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32399" cy="378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217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#2</a:t>
            </a:r>
            <a:r>
              <a:rPr lang="en-US" dirty="0"/>
              <a:t>. A large proportion of urban residents in the megacities of the periphery of the world system live in squatter settlements. </a:t>
            </a:r>
          </a:p>
          <a:p>
            <a:pPr lvl="1"/>
            <a:r>
              <a:rPr lang="en-US" dirty="0" smtClean="0"/>
              <a:t>A. Describe </a:t>
            </a:r>
            <a:r>
              <a:rPr lang="en-US" dirty="0"/>
              <a:t>a typical location of squatter settlements within urban areas of megacities on the global periphery. </a:t>
            </a:r>
          </a:p>
          <a:p>
            <a:pPr lvl="1"/>
            <a:r>
              <a:rPr lang="en-US" dirty="0" smtClean="0"/>
              <a:t>B. Describe </a:t>
            </a:r>
            <a:r>
              <a:rPr lang="en-US" dirty="0"/>
              <a:t>two factors that contribute to the formation of squatter settlements. </a:t>
            </a:r>
          </a:p>
          <a:p>
            <a:pPr lvl="1"/>
            <a:r>
              <a:rPr lang="en-US" dirty="0" smtClean="0"/>
              <a:t>C. Give </a:t>
            </a:r>
            <a:r>
              <a:rPr lang="en-US" dirty="0"/>
              <a:t>a detailed account of THREE consequences of the rapid growth of squatter settlements. The three consequences you discuss may be social, economic, political or environmental. </a:t>
            </a:r>
          </a:p>
        </p:txBody>
      </p:sp>
    </p:spTree>
    <p:extLst>
      <p:ext uri="{BB962C8B-B14F-4D97-AF65-F5344CB8AC3E}">
        <p14:creationId xmlns:p14="http://schemas.microsoft.com/office/powerpoint/2010/main" val="20620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Area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The distribution of different types of people in an urban area. (example of Portland, Oregon)</a:t>
            </a:r>
            <a:endParaRPr lang="en-US" dirty="0"/>
          </a:p>
        </p:txBody>
      </p:sp>
      <p:pic>
        <p:nvPicPr>
          <p:cNvPr id="1026" name="Picture 2" descr="https://clfuture.org/sites/clfuture.org/files/atlas-maps/percentchangepop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75527"/>
            <a:ext cx="5729218" cy="378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43434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map also shows gentrification. What </a:t>
            </a:r>
            <a:r>
              <a:rPr lang="en-US" smtClean="0"/>
              <a:t>is gentrification???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Throughout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Ancient Cities </a:t>
            </a:r>
            <a:r>
              <a:rPr lang="en-US" dirty="0" smtClean="0"/>
              <a:t>: Walled, Temples and Palaces in Middle, settlements surrounding.  Graves outside the cities, well planned, narrow passages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City States</a:t>
            </a:r>
            <a:r>
              <a:rPr lang="en-US" dirty="0" smtClean="0"/>
              <a:t>:  Trade oriented, diffused along the Mediterranean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Roman Cities</a:t>
            </a:r>
            <a:r>
              <a:rPr lang="en-US" dirty="0" smtClean="0"/>
              <a:t>:  Connected by roads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Medieval Cities</a:t>
            </a:r>
            <a:r>
              <a:rPr lang="en-US" dirty="0" smtClean="0"/>
              <a:t>:  Walled cities in Europe, supported by surplus from rural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three Urban Land Use Models</a:t>
            </a:r>
            <a:endParaRPr lang="en-US" dirty="0"/>
          </a:p>
        </p:txBody>
      </p:sp>
      <p:pic>
        <p:nvPicPr>
          <p:cNvPr id="38914" name="Picture 2" descr="http://lewishistoricalsociety.com/wiki2011/article_image.php?image_type=article&amp;id=1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3960"/>
            <a:ext cx="7467600" cy="5227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3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Burgess’ Land Use Model/Concentric Zone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D</a:t>
            </a:r>
            <a:r>
              <a:rPr lang="en-US" sz="2800" dirty="0" smtClean="0"/>
              <a:t>eveloped in the 1920s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As used in urban areas: society within an urban area is often arranged in a series of concentric rings in positions defined by social factors.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b="1" dirty="0"/>
              <a:t>expensive</a:t>
            </a:r>
            <a:r>
              <a:rPr lang="en-US" dirty="0"/>
              <a:t> land is often in the </a:t>
            </a:r>
            <a:r>
              <a:rPr lang="en-US" b="1" dirty="0" smtClean="0"/>
              <a:t>center</a:t>
            </a:r>
            <a:r>
              <a:rPr lang="en-US" dirty="0" smtClean="0"/>
              <a:t> </a:t>
            </a:r>
            <a:r>
              <a:rPr lang="en-US" dirty="0"/>
              <a:t>the city </a:t>
            </a:r>
            <a:r>
              <a:rPr lang="en-US" dirty="0" smtClean="0"/>
              <a:t>and </a:t>
            </a:r>
            <a:r>
              <a:rPr lang="en-US" dirty="0"/>
              <a:t>the land on the edge of the city is cheaper.</a:t>
            </a:r>
          </a:p>
          <a:p>
            <a:pPr lvl="1"/>
            <a:r>
              <a:rPr lang="en-US" dirty="0"/>
              <a:t>Cities grew outwards from the original site so the oldest buildings would be in the middle of the city and the youngest would be on the </a:t>
            </a:r>
            <a:r>
              <a:rPr lang="en-US" dirty="0" smtClean="0"/>
              <a:t>edge.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1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http://upload.wikimedia.org/wikipedia/commons/thumb/7/7d/Burgess_model.svg/478px-Burgess_mod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55165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Burgess Model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581400" cy="4906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Central Business District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 Zone in transition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 Zone of independent workers' homes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Zone of better residences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Commuter's Zone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6" name="Picture 2" descr="https://people.hofstra.edu/geotrans/eng/ch6en/conc6en/img/burg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61624"/>
            <a:ext cx="5293014" cy="33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</a:t>
            </a:r>
            <a:r>
              <a:rPr lang="en-US" dirty="0"/>
              <a:t>to the Burgess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was developed </a:t>
            </a:r>
            <a:r>
              <a:rPr lang="en-US" dirty="0"/>
              <a:t>before the advent of mass car ownership.</a:t>
            </a:r>
          </a:p>
          <a:p>
            <a:r>
              <a:rPr lang="en-US" dirty="0"/>
              <a:t>New working and housing trends have emerged since the model was developed. Many people now choose to live and work outside the city on the urban </a:t>
            </a:r>
            <a:r>
              <a:rPr lang="en-US" dirty="0" smtClean="0"/>
              <a:t>fringe.</a:t>
            </a:r>
          </a:p>
          <a:p>
            <a:r>
              <a:rPr lang="en-US" dirty="0" smtClean="0"/>
              <a:t>Every </a:t>
            </a:r>
            <a:r>
              <a:rPr lang="en-US" dirty="0"/>
              <a:t>city is different. There is no such thing as a typical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</a:t>
            </a:r>
            <a:r>
              <a:rPr lang="en-US" dirty="0"/>
              <a:t>by H. Hoyt.</a:t>
            </a:r>
          </a:p>
          <a:p>
            <a:r>
              <a:rPr lang="en-US" dirty="0" smtClean="0"/>
              <a:t>This </a:t>
            </a:r>
            <a:r>
              <a:rPr lang="en-US" dirty="0"/>
              <a:t>model assumes the land use is conditioned by transportation routes </a:t>
            </a:r>
            <a:r>
              <a:rPr lang="en-US" dirty="0" smtClean="0"/>
              <a:t>radiating outward </a:t>
            </a:r>
            <a:r>
              <a:rPr lang="en-US" dirty="0"/>
              <a:t>from a city center.</a:t>
            </a:r>
          </a:p>
          <a:p>
            <a:r>
              <a:rPr lang="en-US" dirty="0" smtClean="0"/>
              <a:t>Industrial</a:t>
            </a:r>
            <a:r>
              <a:rPr lang="en-US" dirty="0"/>
              <a:t>, retailing, and residential districts extend out from the CBD like wedges.</a:t>
            </a:r>
          </a:p>
          <a:p>
            <a:r>
              <a:rPr lang="en-US" dirty="0" smtClean="0"/>
              <a:t>Hoyt </a:t>
            </a:r>
            <a:r>
              <a:rPr lang="en-US" dirty="0"/>
              <a:t>saw the best housing extending north from Chicago along Lake Michigan</a:t>
            </a:r>
          </a:p>
        </p:txBody>
      </p:sp>
      <p:pic>
        <p:nvPicPr>
          <p:cNvPr id="1026" name="Picture 2" descr="http://upload.wikimedia.org/wikipedia/commons/thumb/0/0f/Hoyt_model.svg/400px-Hoyt_model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357872" cy="23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801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Urban Patterns</vt:lpstr>
      <vt:lpstr>Urbanization </vt:lpstr>
      <vt:lpstr>Social Area Analysis</vt:lpstr>
      <vt:lpstr>Cities Throughout History</vt:lpstr>
      <vt:lpstr>The three Urban Land Use Models</vt:lpstr>
      <vt:lpstr>Burgess’ Land Use Model/Concentric Zone Developed in the 1920s</vt:lpstr>
      <vt:lpstr>Burgess Model</vt:lpstr>
      <vt:lpstr>Limits to the Burgess model</vt:lpstr>
      <vt:lpstr>Sector Model</vt:lpstr>
      <vt:lpstr>Does Denver follow the Sector Model?</vt:lpstr>
      <vt:lpstr>Multiple Nuclei Model </vt:lpstr>
      <vt:lpstr>Multiple - Nuclei Model</vt:lpstr>
      <vt:lpstr>Comparing The Latin American City Structure</vt:lpstr>
      <vt:lpstr>Gateway Cities</vt:lpstr>
      <vt:lpstr>Forward Capital</vt:lpstr>
      <vt:lpstr>Urban Sprawl and Edge Cities</vt:lpstr>
      <vt:lpstr>Megalopolis</vt:lpstr>
      <vt:lpstr>Megacities</vt:lpstr>
      <vt:lpstr>PowerPoint Presentation</vt:lpstr>
      <vt:lpstr>Important Vocabulary</vt:lpstr>
      <vt:lpstr>Squatter Settlements</vt:lpstr>
      <vt:lpstr>2013 APHG FRQ</vt:lpstr>
      <vt:lpstr>Route 66 Bypassed Radiator Springs</vt:lpstr>
      <vt:lpstr>2009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Patters</dc:title>
  <dc:creator>User</dc:creator>
  <cp:lastModifiedBy>User</cp:lastModifiedBy>
  <cp:revision>47</cp:revision>
  <dcterms:created xsi:type="dcterms:W3CDTF">2013-12-06T18:46:10Z</dcterms:created>
  <dcterms:modified xsi:type="dcterms:W3CDTF">2016-12-14T22:58:36Z</dcterms:modified>
</cp:coreProperties>
</file>