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3" r:id="rId3"/>
    <p:sldId id="262" r:id="rId4"/>
    <p:sldId id="264" r:id="rId5"/>
    <p:sldId id="257" r:id="rId6"/>
    <p:sldId id="266" r:id="rId7"/>
    <p:sldId id="258" r:id="rId8"/>
    <p:sldId id="259" r:id="rId9"/>
    <p:sldId id="261" r:id="rId10"/>
    <p:sldId id="265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FCB6C1-10F8-4A63-9596-6E2E8F71A2DF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43252D-B939-44FD-BF72-44D6C30ED41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B6C1-10F8-4A63-9596-6E2E8F71A2DF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252D-B939-44FD-BF72-44D6C30ED41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B6C1-10F8-4A63-9596-6E2E8F71A2DF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252D-B939-44FD-BF72-44D6C30ED41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B6C1-10F8-4A63-9596-6E2E8F71A2DF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252D-B939-44FD-BF72-44D6C30ED41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B6C1-10F8-4A63-9596-6E2E8F71A2DF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252D-B939-44FD-BF72-44D6C30ED41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B6C1-10F8-4A63-9596-6E2E8F71A2DF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252D-B939-44FD-BF72-44D6C30ED4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B6C1-10F8-4A63-9596-6E2E8F71A2DF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252D-B939-44FD-BF72-44D6C30ED41D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B6C1-10F8-4A63-9596-6E2E8F71A2DF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252D-B939-44FD-BF72-44D6C30ED41D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B6C1-10F8-4A63-9596-6E2E8F71A2DF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252D-B939-44FD-BF72-44D6C30ED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B6C1-10F8-4A63-9596-6E2E8F71A2DF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252D-B939-44FD-BF72-44D6C30ED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CB6C1-10F8-4A63-9596-6E2E8F71A2DF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252D-B939-44FD-BF72-44D6C30ED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CFCB6C1-10F8-4A63-9596-6E2E8F71A2DF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F43252D-B939-44FD-BF72-44D6C30ED4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Geography of Ancient Greece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did Geography impact the Development of the Greek Civilization and Culture?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reeceturkeytours.com/wp-content/uploads/2013/01/Mount_Olympu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69" y="533401"/>
            <a:ext cx="8675331" cy="608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371601"/>
            <a:ext cx="3422483" cy="1904999"/>
          </a:xfrm>
        </p:spPr>
        <p:txBody>
          <a:bodyPr/>
          <a:lstStyle/>
          <a:p>
            <a:r>
              <a:rPr lang="el-GR" sz="5400" dirty="0" smtClean="0"/>
              <a:t>Όλυμπος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Mt. Olympus</a:t>
            </a:r>
            <a:br>
              <a:rPr lang="en-US" dirty="0" smtClean="0"/>
            </a:br>
            <a:r>
              <a:rPr lang="en-US" dirty="0"/>
              <a:t>2,919 m (9,577 </a:t>
            </a:r>
            <a:r>
              <a:rPr lang="en-US" dirty="0" err="1"/>
              <a:t>ft</a:t>
            </a:r>
            <a:r>
              <a:rPr lang="en-US" dirty="0"/>
              <a:t>)</a:t>
            </a:r>
            <a:endParaRPr lang="en-US" dirty="0"/>
          </a:p>
        </p:txBody>
      </p:sp>
      <p:pic>
        <p:nvPicPr>
          <p:cNvPr id="1030" name="Picture 6" descr="Map/Still:Mount Olymp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2907469" cy="2278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2620"/>
            <a:ext cx="8382000" cy="654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20574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odoni" pitchFamily="18" charset="0"/>
              </a:rPr>
              <a:t>Greece</a:t>
            </a:r>
            <a:endParaRPr lang="en-US" sz="4000" dirty="0">
              <a:latin typeface="Bodoni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472927"/>
            <a:ext cx="2895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doni" pitchFamily="18" charset="0"/>
              </a:rPr>
              <a:t>Peloponnesus- </a:t>
            </a:r>
          </a:p>
          <a:p>
            <a:pPr algn="ctr"/>
            <a:r>
              <a:rPr lang="en-US" sz="1600" dirty="0" smtClean="0">
                <a:latin typeface="Bodoni" pitchFamily="18" charset="0"/>
              </a:rPr>
              <a:t>The Peloponnesian Peninsula</a:t>
            </a:r>
            <a:endParaRPr lang="en-US" sz="1600" dirty="0">
              <a:latin typeface="Bodoni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2480" y="135305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Bodoni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6307" y="1905000"/>
            <a:ext cx="219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doni" pitchFamily="18" charset="0"/>
              </a:rPr>
              <a:t>Asia Minor/Anatolia</a:t>
            </a:r>
            <a:endParaRPr lang="en-US" sz="2000" dirty="0">
              <a:latin typeface="Bodoni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0223" y="5599772"/>
            <a:ext cx="2102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Bodoni" pitchFamily="18" charset="0"/>
              </a:rPr>
              <a:t>The Island of Crete</a:t>
            </a:r>
            <a:endParaRPr lang="en-US" sz="1600" dirty="0">
              <a:latin typeface="Bodoni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631739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doni" pitchFamily="18" charset="0"/>
              </a:rPr>
              <a:t>M  E  D  I  T  E  R  </a:t>
            </a:r>
            <a:r>
              <a:rPr lang="en-US" dirty="0" err="1" smtClean="0">
                <a:latin typeface="Bodoni" pitchFamily="18" charset="0"/>
              </a:rPr>
              <a:t>R</a:t>
            </a:r>
            <a:r>
              <a:rPr lang="en-US" dirty="0" smtClean="0">
                <a:latin typeface="Bodoni" pitchFamily="18" charset="0"/>
              </a:rPr>
              <a:t>  A  N  E  A  N     S  E  A</a:t>
            </a:r>
            <a:endParaRPr lang="en-US" dirty="0">
              <a:latin typeface="Bodoni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6982" y="224206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doni" pitchFamily="18" charset="0"/>
              </a:rPr>
              <a:t>AEGEAN SEA</a:t>
            </a:r>
            <a:endParaRPr lang="en-US" dirty="0">
              <a:latin typeface="Bodoni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648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doni" pitchFamily="18" charset="0"/>
              </a:rPr>
              <a:t>IONIAN SEA</a:t>
            </a:r>
            <a:endParaRPr lang="en-US" dirty="0">
              <a:latin typeface="Bodoni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595716">
            <a:off x="2181292" y="3039023"/>
            <a:ext cx="209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odoni" pitchFamily="18" charset="0"/>
              </a:rPr>
              <a:t>Mycenaean</a:t>
            </a:r>
            <a:endParaRPr lang="en-US" dirty="0">
              <a:solidFill>
                <a:srgbClr val="FF0000"/>
              </a:solidFill>
              <a:latin typeface="Bodoni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9730" y="6007488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odoni" pitchFamily="18" charset="0"/>
              </a:rPr>
              <a:t>Minoans</a:t>
            </a:r>
            <a:endParaRPr lang="en-US" dirty="0">
              <a:solidFill>
                <a:srgbClr val="FF0000"/>
              </a:solidFill>
              <a:latin typeface="Bodoni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19275" y="1872734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Bodoni" pitchFamily="18" charset="0"/>
              </a:rPr>
              <a:t>Mt. Olympus</a:t>
            </a:r>
            <a:r>
              <a:rPr lang="en-US" dirty="0" smtClean="0">
                <a:solidFill>
                  <a:srgbClr val="0070C0"/>
                </a:solidFill>
                <a:latin typeface="Calibri"/>
              </a:rPr>
              <a:t>●</a:t>
            </a:r>
            <a:endParaRPr lang="en-US" dirty="0">
              <a:solidFill>
                <a:srgbClr val="0070C0"/>
              </a:solidFill>
              <a:latin typeface="Bodoni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9788595">
            <a:off x="4523509" y="141999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Bodoni" pitchFamily="18" charset="0"/>
              </a:rPr>
              <a:t>Dardanelles&gt;</a:t>
            </a:r>
            <a:endParaRPr lang="en-US" dirty="0">
              <a:solidFill>
                <a:srgbClr val="7030A0"/>
              </a:solidFill>
              <a:latin typeface="Bodoni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76920" y="4242835"/>
            <a:ext cx="117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Bodoni" pitchFamily="18" charset="0"/>
              </a:rPr>
              <a:t>Sparta</a:t>
            </a:r>
            <a:r>
              <a:rPr lang="en-US" sz="2000" dirty="0" smtClean="0">
                <a:solidFill>
                  <a:srgbClr val="0070C0"/>
                </a:solidFill>
                <a:latin typeface="Bodoni" pitchFamily="18" charset="0"/>
              </a:rPr>
              <a:t>*</a:t>
            </a:r>
            <a:endParaRPr lang="en-US" dirty="0">
              <a:solidFill>
                <a:srgbClr val="0070C0"/>
              </a:solidFill>
              <a:latin typeface="Bodoni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3939" y="328826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Bodoni" pitchFamily="18" charset="0"/>
              </a:rPr>
              <a:t>Athens*</a:t>
            </a:r>
            <a:endParaRPr lang="en-US" dirty="0">
              <a:solidFill>
                <a:srgbClr val="0070C0"/>
              </a:solidFill>
              <a:latin typeface="Bodoni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5336" y="1709218"/>
            <a:ext cx="127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Bodoni" pitchFamily="18" charset="0"/>
              </a:rPr>
              <a:t>*Troy</a:t>
            </a:r>
            <a:endParaRPr lang="en-US" dirty="0">
              <a:solidFill>
                <a:srgbClr val="0070C0"/>
              </a:solidFill>
              <a:latin typeface="Bodoni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90655" y="5769049"/>
            <a:ext cx="2143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Bodoni" pitchFamily="18" charset="0"/>
              </a:rPr>
              <a:t>*Knossos</a:t>
            </a:r>
            <a:endParaRPr lang="en-US" dirty="0">
              <a:solidFill>
                <a:srgbClr val="0070C0"/>
              </a:solidFill>
              <a:latin typeface="Bodoni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3247635">
            <a:off x="6354680" y="4181568"/>
            <a:ext cx="26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doni" pitchFamily="18" charset="0"/>
              </a:rPr>
              <a:t>I o n </a:t>
            </a:r>
            <a:r>
              <a:rPr lang="en-US" sz="2400" dirty="0" err="1" smtClean="0">
                <a:latin typeface="Bodoni" pitchFamily="18" charset="0"/>
              </a:rPr>
              <a:t>i</a:t>
            </a:r>
            <a:r>
              <a:rPr lang="en-US" sz="2400" dirty="0" smtClean="0">
                <a:latin typeface="Bodoni" pitchFamily="18" charset="0"/>
              </a:rPr>
              <a:t> a</a:t>
            </a:r>
            <a:endParaRPr lang="en-US" sz="2400" dirty="0">
              <a:latin typeface="Bodoni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26036" y="354987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Bodoni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5000" y="2575227"/>
            <a:ext cx="2505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Bodoni" pitchFamily="18" charset="0"/>
              </a:rPr>
              <a:t>Thermopylae*</a:t>
            </a:r>
            <a:endParaRPr lang="en-US" sz="1600" dirty="0">
              <a:solidFill>
                <a:srgbClr val="0070C0"/>
              </a:solidFill>
              <a:latin typeface="Bodoni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62399" y="3024526"/>
            <a:ext cx="2547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Bodoni" pitchFamily="18" charset="0"/>
              </a:rPr>
              <a:t>*Marathon</a:t>
            </a:r>
            <a:endParaRPr lang="en-US" sz="1600" dirty="0">
              <a:solidFill>
                <a:srgbClr val="0070C0"/>
              </a:solidFill>
              <a:latin typeface="Bodoni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87813" y="3024525"/>
            <a:ext cx="1123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*Thebes</a:t>
            </a:r>
            <a:endPara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819400"/>
            <a:ext cx="2384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Mt. Parnassus</a:t>
            </a:r>
            <a:r>
              <a:rPr lang="en-US" sz="1400" dirty="0" smtClean="0">
                <a:solidFill>
                  <a:srgbClr val="0070C0"/>
                </a:solidFill>
                <a:latin typeface="Calibri"/>
                <a:cs typeface="Times New Roman" panose="02020603050405020304" pitchFamily="18" charset="0"/>
              </a:rPr>
              <a:t>●</a:t>
            </a:r>
            <a:endPara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800" y="381000"/>
            <a:ext cx="1314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 SEA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382000" y="3810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64730" y="3780703"/>
            <a:ext cx="1079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*Miletus</a:t>
            </a:r>
            <a:endPara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2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ps.ablongman.com/wps/media/objects/262/268312/art/figures/KISH_02_2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5412"/>
            <a:ext cx="7620000" cy="662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45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Rugged </a:t>
            </a:r>
            <a:r>
              <a:rPr lang="en-US" dirty="0"/>
              <a:t>mountains divided Greece into many regions.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Difficult to travel</a:t>
            </a:r>
          </a:p>
          <a:p>
            <a:pPr lvl="1"/>
            <a:r>
              <a:rPr lang="en-US" dirty="0" smtClean="0"/>
              <a:t>Difficult to create a single government (City-States).</a:t>
            </a:r>
          </a:p>
          <a:p>
            <a:r>
              <a:rPr lang="en-US" dirty="0" smtClean="0"/>
              <a:t>The </a:t>
            </a:r>
            <a:r>
              <a:rPr lang="en-US" dirty="0"/>
              <a:t>sea linked the regions of Greece to each other and to foreign regions. Sea trade became common. </a:t>
            </a:r>
            <a:endParaRPr lang="en-US" dirty="0" smtClean="0"/>
          </a:p>
          <a:p>
            <a:r>
              <a:rPr lang="en-US" dirty="0" smtClean="0"/>
              <a:t>Culture -trade </a:t>
            </a:r>
            <a:r>
              <a:rPr lang="en-US" dirty="0"/>
              <a:t>helped the early Greeks develop a sophisticated culture.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amptonworldhistoryi.wikispaces.com/file/view/Map_greek_colonies_and_trade.jpg/269287342/Map_greek_colonies_and_tr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199"/>
            <a:ext cx="8001000" cy="601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29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Southern Balkan Peninsula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/>
              <a:t>Greek mainland is a </a:t>
            </a:r>
            <a:r>
              <a:rPr lang="en-US" sz="2400" b="1" dirty="0"/>
              <a:t>peninsula</a:t>
            </a:r>
            <a:r>
              <a:rPr lang="en-US" sz="2400" dirty="0"/>
              <a:t>—body of land with water on three sides - this peninsula sticks out into Mediterranean Sea - southern tip is a second peninsula called the Peloponnesus - isthmus—narrow strip of land—links Peloponnesus to rest of Greece  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Rugged, low mountains (70-80% of the land).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/>
              <a:t>T</a:t>
            </a:r>
            <a:r>
              <a:rPr lang="en-US" sz="2400" dirty="0" smtClean="0"/>
              <a:t>housands of islands, great harbors.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Little natural resources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 marL="1371600" lvl="3" indent="0">
              <a:lnSpc>
                <a:spcPct val="80000"/>
              </a:lnSpc>
              <a:buNone/>
            </a:pPr>
            <a:endParaRPr lang="en-US" sz="16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Geography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Rugged Mountains</a:t>
            </a:r>
            <a:endParaRPr lang="en-US" dirty="0"/>
          </a:p>
        </p:txBody>
      </p:sp>
      <p:pic>
        <p:nvPicPr>
          <p:cNvPr id="4098" name="Picture 2" descr="Panoramic view on a extensive rugged mountain landscape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77" y="2286000"/>
            <a:ext cx="597718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616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Hot summers</a:t>
            </a:r>
          </a:p>
          <a:p>
            <a:r>
              <a:rPr lang="en-US" dirty="0" smtClean="0"/>
              <a:t>Mild rainy winters</a:t>
            </a:r>
          </a:p>
          <a:p>
            <a:r>
              <a:rPr lang="en-US" dirty="0" smtClean="0"/>
              <a:t>Afternoon breezes carry cooler air from the sea to offset the hot, dry summers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Greeks spent most of their time outdoors.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Geography-Climate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7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Physical Geography</a:t>
            </a:r>
            <a:br>
              <a:rPr lang="en-US" sz="3600" dirty="0" smtClean="0"/>
            </a:br>
            <a:r>
              <a:rPr lang="en-US" dirty="0" smtClean="0"/>
              <a:t>Southern Greece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en-US" dirty="0" smtClean="0"/>
              <a:t>Dry, rocky with small plains separated by low mountains ranges</a:t>
            </a:r>
            <a:r>
              <a:rPr lang="en-US" dirty="0" smtClean="0"/>
              <a:t>.</a:t>
            </a:r>
          </a:p>
          <a:p>
            <a:pPr marL="411480" lvl="1" indent="0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Not very fertile. Grew olives and </a:t>
            </a:r>
            <a:r>
              <a:rPr lang="en-US" dirty="0" smtClean="0"/>
              <a:t>grapes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omesticated </a:t>
            </a:r>
            <a:r>
              <a:rPr lang="en-US" dirty="0" smtClean="0"/>
              <a:t>sheep and goats.</a:t>
            </a:r>
          </a:p>
        </p:txBody>
      </p:sp>
      <p:pic>
        <p:nvPicPr>
          <p:cNvPr id="2052" name="Picture 4" descr="http://www.thecultureconcept.com/circle/wp-content/uploads/2011/04/Olive-Trees-in-Provence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46760"/>
            <a:ext cx="3803650" cy="3663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9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Physical Geography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Northern Greece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240280"/>
            <a:ext cx="3505200" cy="3877056"/>
          </a:xfrm>
        </p:spPr>
        <p:txBody>
          <a:bodyPr/>
          <a:lstStyle/>
          <a:p>
            <a:r>
              <a:rPr lang="en-US" dirty="0" smtClean="0"/>
              <a:t>More rainfall than Southern Greece</a:t>
            </a:r>
          </a:p>
          <a:p>
            <a:r>
              <a:rPr lang="en-US" dirty="0" smtClean="0"/>
              <a:t>Broader plains where </a:t>
            </a:r>
            <a:r>
              <a:rPr lang="en-US" dirty="0" smtClean="0"/>
              <a:t>barely could be grown</a:t>
            </a:r>
          </a:p>
          <a:p>
            <a:r>
              <a:rPr lang="en-US" dirty="0"/>
              <a:t>H</a:t>
            </a:r>
            <a:r>
              <a:rPr lang="en-US" dirty="0" smtClean="0"/>
              <a:t>orse </a:t>
            </a:r>
            <a:r>
              <a:rPr lang="en-US" dirty="0" smtClean="0"/>
              <a:t>and cattle could graze.</a:t>
            </a:r>
          </a:p>
        </p:txBody>
      </p:sp>
      <p:pic>
        <p:nvPicPr>
          <p:cNvPr id="3074" name="Picture 2" descr="https://upload.wikimedia.org/wikipedia/commons/2/2c/Thessaly_Plain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2590800"/>
            <a:ext cx="4457701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5867400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Thessaly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250</TotalTime>
  <Words>286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Hardcover</vt:lpstr>
      <vt:lpstr>Geography of Ancient Greece</vt:lpstr>
      <vt:lpstr>PowerPoint Presentation</vt:lpstr>
      <vt:lpstr>Main Ideas</vt:lpstr>
      <vt:lpstr>PowerPoint Presentation</vt:lpstr>
      <vt:lpstr>Physical Geography</vt:lpstr>
      <vt:lpstr>Rugged Mountains</vt:lpstr>
      <vt:lpstr>Physical Geography-Climate</vt:lpstr>
      <vt:lpstr>Physical Geography Southern Greece  </vt:lpstr>
      <vt:lpstr>Physical Geography Northern Greece</vt:lpstr>
      <vt:lpstr>Όλυμπος Mt. Olympus 2,919 m (9,577 ft)</vt:lpstr>
      <vt:lpstr>PowerPoint Presentation</vt:lpstr>
    </vt:vector>
  </TitlesOfParts>
  <Company>Jeffco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Egypt</dc:title>
  <dc:creator>User</dc:creator>
  <cp:lastModifiedBy>User</cp:lastModifiedBy>
  <cp:revision>22</cp:revision>
  <dcterms:created xsi:type="dcterms:W3CDTF">2015-09-30T16:56:10Z</dcterms:created>
  <dcterms:modified xsi:type="dcterms:W3CDTF">2015-10-01T16:59:29Z</dcterms:modified>
</cp:coreProperties>
</file>