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8"/>
  </p:notesMasterIdLst>
  <p:sldIdLst>
    <p:sldId id="256" r:id="rId2"/>
    <p:sldId id="294" r:id="rId3"/>
    <p:sldId id="295" r:id="rId4"/>
    <p:sldId id="280" r:id="rId5"/>
    <p:sldId id="259" r:id="rId6"/>
    <p:sldId id="273" r:id="rId7"/>
    <p:sldId id="293" r:id="rId8"/>
    <p:sldId id="272" r:id="rId9"/>
    <p:sldId id="260" r:id="rId10"/>
    <p:sldId id="281" r:id="rId11"/>
    <p:sldId id="276" r:id="rId12"/>
    <p:sldId id="275" r:id="rId13"/>
    <p:sldId id="284" r:id="rId14"/>
    <p:sldId id="277" r:id="rId15"/>
    <p:sldId id="261" r:id="rId16"/>
    <p:sldId id="269" r:id="rId17"/>
    <p:sldId id="262" r:id="rId18"/>
    <p:sldId id="264" r:id="rId19"/>
    <p:sldId id="265" r:id="rId20"/>
    <p:sldId id="263" r:id="rId21"/>
    <p:sldId id="279" r:id="rId22"/>
    <p:sldId id="266" r:id="rId23"/>
    <p:sldId id="282" r:id="rId24"/>
    <p:sldId id="296" r:id="rId25"/>
    <p:sldId id="286" r:id="rId26"/>
    <p:sldId id="285" r:id="rId27"/>
    <p:sldId id="267" r:id="rId28"/>
    <p:sldId id="268" r:id="rId29"/>
    <p:sldId id="270" r:id="rId30"/>
    <p:sldId id="292" r:id="rId31"/>
    <p:sldId id="271" r:id="rId32"/>
    <p:sldId id="289" r:id="rId33"/>
    <p:sldId id="291" r:id="rId34"/>
    <p:sldId id="290" r:id="rId35"/>
    <p:sldId id="288" r:id="rId36"/>
    <p:sldId id="2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568B6-7A24-4CF8-A172-88067DD1F4DA}" type="datetimeFigureOut">
              <a:rPr lang="en-US" smtClean="0"/>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7A8AD-F539-43EC-BB1E-7D8D5D66C966}" type="slidenum">
              <a:rPr lang="en-US" smtClean="0"/>
              <a:t>‹#›</a:t>
            </a:fld>
            <a:endParaRPr lang="en-US"/>
          </a:p>
        </p:txBody>
      </p:sp>
    </p:spTree>
    <p:extLst>
      <p:ext uri="{BB962C8B-B14F-4D97-AF65-F5344CB8AC3E}">
        <p14:creationId xmlns:p14="http://schemas.microsoft.com/office/powerpoint/2010/main" val="3620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Every flat map misrepresents the surface of the Earth in some way. No map can rival a globe in truly representing the surface of the entire Earth. However, a map or parts of a map can show one or more—but never all—of the following: True directions. True distances. True areas. True shapes.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5AB7BC-3D1E-4AB0-8D78-2AAA2241A0E8}" type="slidenum">
              <a:rPr lang="en-US" smtClean="0"/>
              <a:pPr eaLnBrk="1" hangingPunct="1"/>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2B0197-A567-4A17-B332-E97C4BC27B92}"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B7182DA-3C49-49E6-AA8F-3C113032F8B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B0197-A567-4A17-B332-E97C4BC27B92}"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2B0197-A567-4A17-B332-E97C4BC27B92}"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B0197-A567-4A17-B332-E97C4BC27B92}"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2B0197-A567-4A17-B332-E97C4BC27B92}" type="datetimeFigureOut">
              <a:rPr lang="en-US" smtClean="0"/>
              <a:t>4/14/2015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82DA-3C49-49E6-AA8F-3C113032F8B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2B0197-A567-4A17-B332-E97C4BC27B92}"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2B0197-A567-4A17-B332-E97C4BC27B92}"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B0197-A567-4A17-B332-E97C4BC27B92}"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A2B0197-A567-4A17-B332-E97C4BC27B92}"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182DA-3C49-49E6-AA8F-3C113032F8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2B0197-A567-4A17-B332-E97C4BC27B92}"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182DA-3C49-49E6-AA8F-3C113032F8B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A2B0197-A567-4A17-B332-E97C4BC27B92}" type="datetimeFigureOut">
              <a:rPr lang="en-US" smtClean="0"/>
              <a:t>4/14/2015</a:t>
            </a:fld>
            <a:endParaRPr lang="en-US"/>
          </a:p>
        </p:txBody>
      </p:sp>
      <p:sp>
        <p:nvSpPr>
          <p:cNvPr id="7" name="Slide Number Placeholder 6"/>
          <p:cNvSpPr>
            <a:spLocks noGrp="1"/>
          </p:cNvSpPr>
          <p:nvPr>
            <p:ph type="sldNum" sz="quarter" idx="12"/>
          </p:nvPr>
        </p:nvSpPr>
        <p:spPr/>
        <p:txBody>
          <a:bodyPr/>
          <a:lstStyle/>
          <a:p>
            <a:fld id="{DB7182DA-3C49-49E6-AA8F-3C113032F8B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A2B0197-A567-4A17-B332-E97C4BC27B92}"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B7182DA-3C49-49E6-AA8F-3C113032F8B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Part I</a:t>
            </a:r>
            <a:endParaRPr lang="en-US" dirty="0"/>
          </a:p>
        </p:txBody>
      </p:sp>
      <p:sp>
        <p:nvSpPr>
          <p:cNvPr id="2" name="Title 1"/>
          <p:cNvSpPr>
            <a:spLocks noGrp="1"/>
          </p:cNvSpPr>
          <p:nvPr>
            <p:ph type="ctrTitle"/>
          </p:nvPr>
        </p:nvSpPr>
        <p:spPr/>
        <p:txBody>
          <a:bodyPr>
            <a:normAutofit fontScale="90000"/>
          </a:bodyPr>
          <a:lstStyle/>
          <a:p>
            <a:r>
              <a:rPr lang="en-US" dirty="0" smtClean="0"/>
              <a:t>AP Human Geography</a:t>
            </a:r>
            <a:br>
              <a:rPr lang="en-US" dirty="0" smtClean="0"/>
            </a:br>
            <a:r>
              <a:rPr lang="en-US" dirty="0" smtClean="0"/>
              <a:t> Review </a:t>
            </a:r>
            <a:endParaRPr lang="en-US" dirty="0"/>
          </a:p>
        </p:txBody>
      </p:sp>
      <p:pic>
        <p:nvPicPr>
          <p:cNvPr id="10242" name="Picture 2" descr="File:Geography world ma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724400" cy="266928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smtClean="0"/>
              <a:t>Remote Sensing</a:t>
            </a:r>
            <a:endParaRPr lang="en-US" dirty="0"/>
          </a:p>
        </p:txBody>
      </p:sp>
      <p:sp>
        <p:nvSpPr>
          <p:cNvPr id="3" name="Content Placeholder 2"/>
          <p:cNvSpPr>
            <a:spLocks noGrp="1"/>
          </p:cNvSpPr>
          <p:nvPr>
            <p:ph sz="half" idx="1"/>
          </p:nvPr>
        </p:nvSpPr>
        <p:spPr/>
        <p:txBody>
          <a:bodyPr>
            <a:normAutofit/>
          </a:bodyPr>
          <a:lstStyle/>
          <a:p>
            <a:r>
              <a:rPr lang="en-US" dirty="0" smtClean="0"/>
              <a:t>The observation and mathematical measurement of Earth’s surface using aircraft and satellites. The sensors include photographic and other types of images. </a:t>
            </a:r>
            <a:endParaRPr lang="en-US" dirty="0"/>
          </a:p>
        </p:txBody>
      </p:sp>
      <p:pic>
        <p:nvPicPr>
          <p:cNvPr id="8194" name="Picture 2" descr="media/image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24400" y="457200"/>
            <a:ext cx="3523242" cy="6172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7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Relocation Diffusion</a:t>
            </a:r>
            <a:endParaRPr lang="en-US" dirty="0"/>
          </a:p>
        </p:txBody>
      </p:sp>
      <p:sp>
        <p:nvSpPr>
          <p:cNvPr id="6" name="Content Placeholder 5"/>
          <p:cNvSpPr>
            <a:spLocks noGrp="1"/>
          </p:cNvSpPr>
          <p:nvPr>
            <p:ph idx="1"/>
          </p:nvPr>
        </p:nvSpPr>
        <p:spPr/>
        <p:txBody>
          <a:bodyPr>
            <a:normAutofit/>
          </a:bodyPr>
          <a:lstStyle/>
          <a:p>
            <a:r>
              <a:rPr lang="en-US" sz="2800" dirty="0"/>
              <a:t>Spreading of ideas through </a:t>
            </a:r>
            <a:r>
              <a:rPr lang="en-US" sz="2800" u="sng" dirty="0"/>
              <a:t>physical movement</a:t>
            </a:r>
            <a:r>
              <a:rPr lang="en-US" sz="2800" dirty="0"/>
              <a:t> of people from one place to another.</a:t>
            </a:r>
          </a:p>
          <a:p>
            <a:pPr lvl="1"/>
            <a:r>
              <a:rPr lang="en-US" sz="2800" dirty="0"/>
              <a:t>People migrate to other places because of </a:t>
            </a:r>
            <a:r>
              <a:rPr lang="en-US" sz="2800" dirty="0" smtClean="0"/>
              <a:t>cultural, political</a:t>
            </a:r>
            <a:r>
              <a:rPr lang="en-US" sz="2800" dirty="0"/>
              <a:t>, economic, and environmental reasons.</a:t>
            </a:r>
          </a:p>
          <a:p>
            <a:pPr lvl="2"/>
            <a:r>
              <a:rPr lang="en-US" sz="2800" dirty="0"/>
              <a:t>Through migration, they carry with them their culture (language, religion, and ethnicity</a:t>
            </a:r>
            <a:r>
              <a:rPr lang="en-US" sz="2800" dirty="0" smtClean="0"/>
              <a:t>).</a:t>
            </a:r>
            <a:endParaRPr lang="en-US" sz="2800" dirty="0"/>
          </a:p>
          <a:p>
            <a:endParaRPr lang="en-US" sz="2800" dirty="0"/>
          </a:p>
        </p:txBody>
      </p:sp>
    </p:spTree>
    <p:extLst>
      <p:ext uri="{BB962C8B-B14F-4D97-AF65-F5344CB8AC3E}">
        <p14:creationId xmlns:p14="http://schemas.microsoft.com/office/powerpoint/2010/main" val="356154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Expansion Diffusion</a:t>
            </a:r>
            <a:endParaRPr lang="en-US" dirty="0"/>
          </a:p>
        </p:txBody>
      </p:sp>
      <p:sp>
        <p:nvSpPr>
          <p:cNvPr id="6" name="Content Placeholder 5"/>
          <p:cNvSpPr>
            <a:spLocks noGrp="1"/>
          </p:cNvSpPr>
          <p:nvPr>
            <p:ph idx="1"/>
          </p:nvPr>
        </p:nvSpPr>
        <p:spPr/>
        <p:txBody>
          <a:bodyPr>
            <a:noAutofit/>
          </a:bodyPr>
          <a:lstStyle/>
          <a:p>
            <a:r>
              <a:rPr lang="en-US" dirty="0"/>
              <a:t>Spread of a feature from one place to another in a </a:t>
            </a:r>
            <a:r>
              <a:rPr lang="en-US" u="sng" dirty="0"/>
              <a:t>snowballing</a:t>
            </a:r>
            <a:r>
              <a:rPr lang="en-US" dirty="0"/>
              <a:t> process.</a:t>
            </a:r>
          </a:p>
          <a:p>
            <a:pPr lvl="1"/>
            <a:r>
              <a:rPr lang="en-US" sz="2400" u="sng" dirty="0"/>
              <a:t>3 process of expansion diffusion</a:t>
            </a:r>
          </a:p>
          <a:p>
            <a:pPr lvl="2"/>
            <a:r>
              <a:rPr lang="en-US" sz="2400" b="1" dirty="0">
                <a:solidFill>
                  <a:srgbClr val="C00000"/>
                </a:solidFill>
              </a:rPr>
              <a:t>Hierarchical diffusion</a:t>
            </a:r>
            <a:r>
              <a:rPr lang="en-US" sz="2400" dirty="0"/>
              <a:t>-</a:t>
            </a:r>
            <a:r>
              <a:rPr lang="en-US" sz="2000" dirty="0"/>
              <a:t>usually results from the spread of ideas from political leaders or other important people in the community</a:t>
            </a:r>
            <a:r>
              <a:rPr lang="en-US" sz="2000" dirty="0" smtClean="0"/>
              <a:t>. (hip-hop music)</a:t>
            </a:r>
            <a:endParaRPr lang="en-US" sz="2000" dirty="0"/>
          </a:p>
          <a:p>
            <a:pPr lvl="2"/>
            <a:r>
              <a:rPr lang="en-US" sz="2400" b="1" dirty="0">
                <a:solidFill>
                  <a:srgbClr val="C00000"/>
                </a:solidFill>
              </a:rPr>
              <a:t>Contagious diffusion</a:t>
            </a:r>
            <a:r>
              <a:rPr lang="en-US" sz="2400" dirty="0"/>
              <a:t>-</a:t>
            </a:r>
            <a:r>
              <a:rPr lang="en-US" sz="2000" dirty="0"/>
              <a:t>rapid, widespread diffusion of a characteristic throughout the </a:t>
            </a:r>
            <a:r>
              <a:rPr lang="en-US" sz="2000" dirty="0" smtClean="0"/>
              <a:t>population ( such as disease)</a:t>
            </a:r>
            <a:r>
              <a:rPr lang="en-US" sz="2400" dirty="0" smtClean="0"/>
              <a:t>.</a:t>
            </a:r>
            <a:endParaRPr lang="en-US" sz="2400" dirty="0"/>
          </a:p>
          <a:p>
            <a:pPr lvl="2"/>
            <a:r>
              <a:rPr lang="en-US" sz="2400" b="1" dirty="0">
                <a:solidFill>
                  <a:srgbClr val="C00000"/>
                </a:solidFill>
              </a:rPr>
              <a:t>Stimulus diffusion</a:t>
            </a:r>
            <a:r>
              <a:rPr lang="en-US" sz="2400" dirty="0"/>
              <a:t>-</a:t>
            </a:r>
            <a:r>
              <a:rPr lang="en-US" sz="2000" dirty="0"/>
              <a:t>the spread of an underlying principle, even though a characteristic itself apparently fails to diffuse</a:t>
            </a:r>
            <a:r>
              <a:rPr lang="en-US" sz="2400" dirty="0" smtClean="0"/>
              <a:t>. (</a:t>
            </a:r>
            <a:r>
              <a:rPr lang="en-US" sz="2000" dirty="0" smtClean="0"/>
              <a:t>Mac Donald’s menu in China?)</a:t>
            </a:r>
            <a:endParaRPr lang="en-US" sz="2000" dirty="0"/>
          </a:p>
          <a:p>
            <a:endParaRPr lang="en-US" dirty="0"/>
          </a:p>
        </p:txBody>
      </p:sp>
    </p:spTree>
    <p:extLst>
      <p:ext uri="{BB962C8B-B14F-4D97-AF65-F5344CB8AC3E}">
        <p14:creationId xmlns:p14="http://schemas.microsoft.com/office/powerpoint/2010/main" val="8091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795338"/>
            <a:ext cx="8547100" cy="259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Box 6"/>
          <p:cNvSpPr txBox="1">
            <a:spLocks noChangeArrowheads="1"/>
          </p:cNvSpPr>
          <p:nvPr/>
        </p:nvSpPr>
        <p:spPr bwMode="auto">
          <a:xfrm>
            <a:off x="457200" y="4114800"/>
            <a:ext cx="8020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What does it mean when a country has a high physiological density? </a:t>
            </a:r>
          </a:p>
        </p:txBody>
      </p:sp>
    </p:spTree>
    <p:extLst>
      <p:ext uri="{BB962C8B-B14F-4D97-AF65-F5344CB8AC3E}">
        <p14:creationId xmlns:p14="http://schemas.microsoft.com/office/powerpoint/2010/main" val="80352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81000"/>
            <a:ext cx="8001000" cy="5745163"/>
          </a:xfrm>
        </p:spPr>
        <p:txBody>
          <a:bodyPr>
            <a:normAutofit/>
          </a:bodyPr>
          <a:lstStyle/>
          <a:p>
            <a:r>
              <a:rPr lang="en-US" sz="2800" b="1" dirty="0" smtClean="0"/>
              <a:t>Arithmetic Density</a:t>
            </a:r>
          </a:p>
          <a:p>
            <a:pPr lvl="1"/>
            <a:r>
              <a:rPr lang="en-US" sz="2800" dirty="0"/>
              <a:t>The total number of objects in an area, is commonly used to compare the distribution of population in different countries</a:t>
            </a:r>
            <a:endParaRPr lang="en-US" sz="2800" dirty="0" smtClean="0"/>
          </a:p>
          <a:p>
            <a:r>
              <a:rPr lang="en-US" sz="2800" b="1" dirty="0" smtClean="0"/>
              <a:t>Physiological Density</a:t>
            </a:r>
          </a:p>
          <a:p>
            <a:pPr lvl="1"/>
            <a:r>
              <a:rPr lang="en-US" sz="2800" dirty="0" smtClean="0"/>
              <a:t>The </a:t>
            </a:r>
            <a:r>
              <a:rPr lang="en-US" sz="2800" dirty="0"/>
              <a:t>number of persons per unit of area suitable for agriculture.</a:t>
            </a:r>
          </a:p>
          <a:p>
            <a:r>
              <a:rPr lang="en-US" sz="2800" b="1" dirty="0" smtClean="0"/>
              <a:t>Agricultural Density</a:t>
            </a:r>
          </a:p>
          <a:p>
            <a:pPr lvl="1"/>
            <a:r>
              <a:rPr lang="en-US" sz="2800" dirty="0"/>
              <a:t>The number of farmers per unit area of farmland</a:t>
            </a:r>
            <a:endParaRPr lang="en-US" sz="2800" dirty="0" smtClean="0"/>
          </a:p>
          <a:p>
            <a:pPr lvl="1"/>
            <a:endParaRPr lang="en-US" sz="3200" dirty="0"/>
          </a:p>
        </p:txBody>
      </p:sp>
    </p:spTree>
    <p:extLst>
      <p:ext uri="{BB962C8B-B14F-4D97-AF65-F5344CB8AC3E}">
        <p14:creationId xmlns:p14="http://schemas.microsoft.com/office/powerpoint/2010/main" val="289819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Regions</a:t>
            </a:r>
            <a:endParaRPr lang="en-US" dirty="0"/>
          </a:p>
        </p:txBody>
      </p:sp>
      <p:sp>
        <p:nvSpPr>
          <p:cNvPr id="3" name="Content Placeholder 2"/>
          <p:cNvSpPr>
            <a:spLocks noGrp="1"/>
          </p:cNvSpPr>
          <p:nvPr>
            <p:ph idx="1"/>
          </p:nvPr>
        </p:nvSpPr>
        <p:spPr/>
        <p:txBody>
          <a:bodyPr>
            <a:normAutofit/>
          </a:bodyPr>
          <a:lstStyle/>
          <a:p>
            <a:r>
              <a:rPr lang="en-US" b="1" dirty="0" smtClean="0"/>
              <a:t>Formal</a:t>
            </a:r>
            <a:r>
              <a:rPr lang="en-US" dirty="0"/>
              <a:t>-</a:t>
            </a:r>
            <a:r>
              <a:rPr lang="en-US" dirty="0" smtClean="0"/>
              <a:t>(or uniform or homogenous region) An area in which everyone shares in one or more distinctive characteristics.</a:t>
            </a:r>
          </a:p>
          <a:p>
            <a:pPr marL="114300" indent="0">
              <a:buNone/>
            </a:pPr>
            <a:endParaRPr lang="en-US" dirty="0" smtClean="0"/>
          </a:p>
          <a:p>
            <a:r>
              <a:rPr lang="en-US" b="1" dirty="0" smtClean="0"/>
              <a:t>Functional</a:t>
            </a:r>
            <a:r>
              <a:rPr lang="en-US" dirty="0" smtClean="0"/>
              <a:t>- (or nodal region) An area organized around a node or focal point. </a:t>
            </a:r>
            <a:r>
              <a:rPr lang="en-US" dirty="0" smtClean="0"/>
              <a:t>Moving away from the nodal point is also </a:t>
            </a:r>
            <a:r>
              <a:rPr lang="en-US" b="1" dirty="0" smtClean="0"/>
              <a:t>distance decay</a:t>
            </a:r>
            <a:r>
              <a:rPr lang="en-US" dirty="0" smtClean="0"/>
              <a:t>.</a:t>
            </a:r>
            <a:endParaRPr lang="en-US" dirty="0" smtClean="0"/>
          </a:p>
          <a:p>
            <a:pPr marL="114300" indent="0">
              <a:buNone/>
            </a:pPr>
            <a:endParaRPr lang="en-US" dirty="0" smtClean="0"/>
          </a:p>
          <a:p>
            <a:r>
              <a:rPr lang="en-US" b="1" dirty="0" smtClean="0"/>
              <a:t>Vernacular</a:t>
            </a:r>
            <a:r>
              <a:rPr lang="en-US" dirty="0" smtClean="0"/>
              <a:t>- (or perpetual region) An area that people believe exists as part of their identity.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52400"/>
            <a:ext cx="8260672" cy="1295399"/>
          </a:xfrm>
        </p:spPr>
        <p:txBody>
          <a:bodyPr>
            <a:normAutofit/>
          </a:bodyPr>
          <a:lstStyle/>
          <a:p>
            <a:r>
              <a:rPr lang="en-US" sz="3200" b="1" dirty="0" smtClean="0"/>
              <a:t>Explanation and Examples</a:t>
            </a:r>
            <a:endParaRPr lang="en-US" sz="3200" dirty="0"/>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pPr>
              <a:buNone/>
            </a:pPr>
            <a:r>
              <a:rPr lang="en-US" b="1" dirty="0"/>
              <a:t> </a:t>
            </a:r>
            <a:r>
              <a:rPr lang="en-US" sz="9600" b="1" i="1" dirty="0" smtClean="0"/>
              <a:t>Formal </a:t>
            </a:r>
            <a:r>
              <a:rPr lang="en-US" sz="9600" b="1" i="1" dirty="0"/>
              <a:t>Region-</a:t>
            </a:r>
            <a:r>
              <a:rPr lang="en-US" sz="9600" dirty="0"/>
              <a:t> </a:t>
            </a:r>
            <a:r>
              <a:rPr lang="en-US" sz="8000" dirty="0" smtClean="0"/>
              <a:t>any </a:t>
            </a:r>
            <a:r>
              <a:rPr lang="en-US" sz="8000" dirty="0"/>
              <a:t>geographic location whose boundaries are clear and whose territory is set. There is no disagreement over the relative area a formal region may occupy</a:t>
            </a:r>
            <a:r>
              <a:rPr lang="en-US" sz="8000" dirty="0" smtClean="0"/>
              <a:t>. ( a country, county, state, national park, etc.)</a:t>
            </a:r>
          </a:p>
          <a:p>
            <a:pPr>
              <a:buNone/>
            </a:pPr>
            <a:endParaRPr lang="en-US" sz="9600" dirty="0" smtClean="0"/>
          </a:p>
          <a:p>
            <a:pPr>
              <a:buNone/>
            </a:pPr>
            <a:r>
              <a:rPr lang="en-US" sz="9600" b="1" i="1" dirty="0" smtClean="0"/>
              <a:t>Vernacular </a:t>
            </a:r>
            <a:r>
              <a:rPr lang="en-US" sz="9600" b="1" i="1" dirty="0"/>
              <a:t>Region-</a:t>
            </a:r>
            <a:r>
              <a:rPr lang="en-US" sz="9600" dirty="0"/>
              <a:t> </a:t>
            </a:r>
            <a:r>
              <a:rPr lang="en-US" sz="8000" dirty="0" smtClean="0"/>
              <a:t>nonexistent </a:t>
            </a:r>
            <a:r>
              <a:rPr lang="en-US" sz="8000" dirty="0"/>
              <a:t>in a literal sense, and the territory it occupies is not clearly </a:t>
            </a:r>
            <a:r>
              <a:rPr lang="en-US" sz="8000" dirty="0" smtClean="0"/>
              <a:t>defined and dependent </a:t>
            </a:r>
            <a:r>
              <a:rPr lang="en-US" sz="8000" dirty="0"/>
              <a:t>solely upon personal </a:t>
            </a:r>
            <a:r>
              <a:rPr lang="en-US" sz="8000" dirty="0" smtClean="0"/>
              <a:t>view. An</a:t>
            </a:r>
            <a:r>
              <a:rPr lang="en-US" sz="8000" dirty="0"/>
              <a:t> </a:t>
            </a:r>
            <a:r>
              <a:rPr lang="en-US" sz="8000" dirty="0" smtClean="0"/>
              <a:t>example of a vernacular region in the United Sates in particular would be the South. Any given person may have different beliefs of where the South is located and what regions it encompasses.</a:t>
            </a:r>
            <a:r>
              <a:rPr lang="en-US" sz="9600" dirty="0" smtClean="0"/>
              <a:t> </a:t>
            </a:r>
            <a:br>
              <a:rPr lang="en-US" sz="9600" dirty="0" smtClean="0"/>
            </a:br>
            <a:endParaRPr lang="en-US" sz="8600" dirty="0"/>
          </a:p>
          <a:p>
            <a:pPr>
              <a:buNone/>
            </a:pPr>
            <a:r>
              <a:rPr lang="en-US" sz="9600" b="1" i="1" dirty="0" smtClean="0"/>
              <a:t>Functional </a:t>
            </a:r>
            <a:r>
              <a:rPr lang="en-US" sz="9600" b="1" i="1" dirty="0"/>
              <a:t>Region-</a:t>
            </a:r>
            <a:r>
              <a:rPr lang="en-US" sz="9600" dirty="0"/>
              <a:t> </a:t>
            </a:r>
            <a:r>
              <a:rPr lang="en-US" sz="8000" dirty="0" smtClean="0"/>
              <a:t>a </a:t>
            </a:r>
            <a:r>
              <a:rPr lang="en-US" sz="8000" dirty="0"/>
              <a:t>region whose territory is organized around something central, such as a newspaper. The distribution of a given local newspaper is limited to a certain area, which is its functional </a:t>
            </a:r>
            <a:r>
              <a:rPr lang="en-US" sz="8000" dirty="0" smtClean="0"/>
              <a:t>region. Another example would be a fan base for a sports team</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Ecology</a:t>
            </a:r>
            <a:endParaRPr lang="en-US" dirty="0"/>
          </a:p>
        </p:txBody>
      </p:sp>
      <p:sp>
        <p:nvSpPr>
          <p:cNvPr id="3" name="Content Placeholder 2"/>
          <p:cNvSpPr>
            <a:spLocks noGrp="1"/>
          </p:cNvSpPr>
          <p:nvPr>
            <p:ph idx="1"/>
          </p:nvPr>
        </p:nvSpPr>
        <p:spPr>
          <a:xfrm>
            <a:off x="457200" y="1752601"/>
            <a:ext cx="8229600" cy="762000"/>
          </a:xfrm>
        </p:spPr>
        <p:txBody>
          <a:bodyPr/>
          <a:lstStyle/>
          <a:p>
            <a:r>
              <a:rPr lang="en-US" dirty="0" smtClean="0"/>
              <a:t>Environmental determinism vs. </a:t>
            </a:r>
            <a:r>
              <a:rPr lang="en-US" dirty="0" err="1" smtClean="0"/>
              <a:t>possibilism</a:t>
            </a:r>
            <a:endParaRPr lang="en-US" dirty="0" smtClean="0"/>
          </a:p>
        </p:txBody>
      </p:sp>
      <p:pic>
        <p:nvPicPr>
          <p:cNvPr id="12290" name="Picture 2" descr="JaredDiamon.jpg picture by adam_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830933"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Determinism</a:t>
            </a:r>
            <a:endParaRPr lang="en-US" dirty="0"/>
          </a:p>
        </p:txBody>
      </p:sp>
      <p:sp>
        <p:nvSpPr>
          <p:cNvPr id="3" name="Content Placeholder 2"/>
          <p:cNvSpPr>
            <a:spLocks noGrp="1"/>
          </p:cNvSpPr>
          <p:nvPr>
            <p:ph idx="1"/>
          </p:nvPr>
        </p:nvSpPr>
        <p:spPr/>
        <p:txBody>
          <a:bodyPr>
            <a:normAutofit/>
          </a:bodyPr>
          <a:lstStyle/>
          <a:p>
            <a:pPr lvl="1"/>
            <a:r>
              <a:rPr lang="en-US" sz="2000" dirty="0" smtClean="0"/>
              <a:t>Argued that the general laws sought by human geographers could be found in the physical sciences.</a:t>
            </a:r>
          </a:p>
          <a:p>
            <a:r>
              <a:rPr lang="en-US" sz="2000" dirty="0" smtClean="0"/>
              <a:t>German geographers </a:t>
            </a:r>
            <a:r>
              <a:rPr lang="en-US" sz="2000" b="1" i="1" dirty="0" smtClean="0"/>
              <a:t>Alexander von Humboldt</a:t>
            </a:r>
            <a:r>
              <a:rPr lang="en-US" sz="2000" b="1" dirty="0" smtClean="0"/>
              <a:t> </a:t>
            </a:r>
            <a:r>
              <a:rPr lang="en-US" sz="2000" dirty="0" smtClean="0"/>
              <a:t>and </a:t>
            </a:r>
            <a:r>
              <a:rPr lang="en-US" sz="2000" b="1" i="1" dirty="0" smtClean="0"/>
              <a:t>Carl Ritter </a:t>
            </a:r>
            <a:r>
              <a:rPr lang="en-US" sz="2000" dirty="0" smtClean="0"/>
              <a:t>claimed that cultural traits are formed and controlled by environmental conditions.</a:t>
            </a:r>
          </a:p>
          <a:p>
            <a:pPr lvl="1"/>
            <a:r>
              <a:rPr lang="en-US" sz="2000" b="1" dirty="0" smtClean="0"/>
              <a:t>Example</a:t>
            </a:r>
            <a:r>
              <a:rPr lang="en-US" sz="2000" dirty="0" smtClean="0"/>
              <a:t>: Certain types of people who came from cultures that arose in certain physical environments may be smarter and more successful in creating “civilized” societies. This justified a racist colonization of native peoples in Africa, South America etc. because the people who lived in those hot, muggy, and oppressive environments were deemed less and intelligent and industrious </a:t>
            </a:r>
          </a:p>
          <a:p>
            <a:pPr lvl="1"/>
            <a:r>
              <a:rPr lang="en-US" dirty="0" smtClean="0"/>
              <a:t>Motivation for colonial exploits? </a:t>
            </a:r>
            <a:endParaRPr lang="en-US" sz="20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Possibilism</a:t>
            </a:r>
            <a:endParaRPr lang="en-US" dirty="0"/>
          </a:p>
        </p:txBody>
      </p:sp>
      <p:sp>
        <p:nvSpPr>
          <p:cNvPr id="3" name="Content Placeholder 2"/>
          <p:cNvSpPr>
            <a:spLocks noGrp="1"/>
          </p:cNvSpPr>
          <p:nvPr>
            <p:ph idx="1"/>
          </p:nvPr>
        </p:nvSpPr>
        <p:spPr/>
        <p:txBody>
          <a:bodyPr>
            <a:normAutofit/>
          </a:bodyPr>
          <a:lstStyle/>
          <a:p>
            <a:r>
              <a:rPr lang="en-US" dirty="0" smtClean="0"/>
              <a:t>The physical environment may </a:t>
            </a:r>
            <a:r>
              <a:rPr lang="en-US" i="1" dirty="0" smtClean="0"/>
              <a:t>limit</a:t>
            </a:r>
            <a:r>
              <a:rPr lang="en-US" dirty="0" smtClean="0"/>
              <a:t> some human actions, but people have the ability to adjust to their environment</a:t>
            </a:r>
          </a:p>
          <a:p>
            <a:pPr lvl="1"/>
            <a:r>
              <a:rPr lang="en-US" dirty="0" smtClean="0"/>
              <a:t>People can choose a course of action from many alternatives in the physical environment.</a:t>
            </a:r>
          </a:p>
          <a:p>
            <a:pPr lvl="1"/>
            <a:r>
              <a:rPr lang="en-US" dirty="0" smtClean="0"/>
              <a:t>Ex: the climate of any location influences human activities, especially food production.</a:t>
            </a:r>
          </a:p>
          <a:p>
            <a:pPr lvl="2"/>
            <a:r>
              <a:rPr lang="en-US" dirty="0" smtClean="0"/>
              <a:t>It is possible for people to choose the crops they grow and to be compatible with their environment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and Longitude</a:t>
            </a:r>
            <a:endParaRPr lang="en-US" dirty="0"/>
          </a:p>
        </p:txBody>
      </p:sp>
      <p:sp>
        <p:nvSpPr>
          <p:cNvPr id="3" name="Content Placeholder 2"/>
          <p:cNvSpPr>
            <a:spLocks noGrp="1"/>
          </p:cNvSpPr>
          <p:nvPr>
            <p:ph idx="1"/>
          </p:nvPr>
        </p:nvSpPr>
        <p:spPr/>
        <p:txBody>
          <a:bodyPr/>
          <a:lstStyle/>
          <a:p>
            <a:r>
              <a:rPr lang="en-US" dirty="0" smtClean="0"/>
              <a:t>Know it. This is AP Geography after all…</a:t>
            </a:r>
            <a:endParaRPr lang="en-US" dirty="0"/>
          </a:p>
        </p:txBody>
      </p:sp>
      <p:pic>
        <p:nvPicPr>
          <p:cNvPr id="10242" name="Picture 2" descr="http://mrdowling.com/images/601lat_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4724400" cy="245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1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KÖppen</a:t>
            </a:r>
            <a:r>
              <a:rPr lang="en-US" dirty="0" smtClean="0"/>
              <a:t> System-Climate Regions</a:t>
            </a:r>
            <a:endParaRPr lang="en-US" dirty="0"/>
          </a:p>
        </p:txBody>
      </p:sp>
      <p:sp>
        <p:nvSpPr>
          <p:cNvPr id="3" name="Content Placeholder 2"/>
          <p:cNvSpPr>
            <a:spLocks noGrp="1"/>
          </p:cNvSpPr>
          <p:nvPr>
            <p:ph idx="1"/>
          </p:nvPr>
        </p:nvSpPr>
        <p:spPr>
          <a:xfrm>
            <a:off x="76200" y="1752600"/>
            <a:ext cx="8915400" cy="4373563"/>
          </a:xfrm>
        </p:spPr>
        <p:txBody>
          <a:bodyPr/>
          <a:lstStyle/>
          <a:p>
            <a:pPr lvl="1"/>
            <a:r>
              <a:rPr lang="en-US" sz="3200" dirty="0"/>
              <a:t>Divides the world into five main climate regions-</a:t>
            </a:r>
          </a:p>
          <a:p>
            <a:pPr marL="685800" lvl="2" indent="0">
              <a:buNone/>
            </a:pPr>
            <a:r>
              <a:rPr lang="en-US" sz="2400" b="1" dirty="0" smtClean="0"/>
              <a:t>A</a:t>
            </a:r>
            <a:r>
              <a:rPr lang="en-US" sz="2400" dirty="0" smtClean="0"/>
              <a:t> - Tropical </a:t>
            </a:r>
            <a:r>
              <a:rPr lang="en-US" sz="2400" dirty="0"/>
              <a:t>Climates</a:t>
            </a:r>
          </a:p>
          <a:p>
            <a:pPr marL="685800" lvl="2" indent="0">
              <a:buNone/>
            </a:pPr>
            <a:r>
              <a:rPr lang="en-US" sz="2400" b="1" dirty="0" smtClean="0"/>
              <a:t>B</a:t>
            </a:r>
            <a:r>
              <a:rPr lang="en-US" sz="2400" dirty="0" smtClean="0"/>
              <a:t> -  Dry </a:t>
            </a:r>
            <a:r>
              <a:rPr lang="en-US" sz="2400" dirty="0"/>
              <a:t>Climates (subdivision is on the basis </a:t>
            </a:r>
            <a:r>
              <a:rPr lang="en-US" sz="2400" dirty="0" smtClean="0"/>
              <a:t>of</a:t>
            </a:r>
          </a:p>
          <a:p>
            <a:pPr marL="685800" lvl="2" indent="0">
              <a:buNone/>
            </a:pPr>
            <a:r>
              <a:rPr lang="en-US" sz="2400" dirty="0" smtClean="0"/>
              <a:t>      temperature and precipitation</a:t>
            </a:r>
            <a:r>
              <a:rPr lang="en-US" sz="2400" dirty="0"/>
              <a:t>)</a:t>
            </a:r>
          </a:p>
          <a:p>
            <a:pPr marL="685800" lvl="2" indent="0">
              <a:buNone/>
            </a:pPr>
            <a:r>
              <a:rPr lang="en-US" sz="2400" b="1" dirty="0"/>
              <a:t>C</a:t>
            </a:r>
            <a:r>
              <a:rPr lang="en-US" sz="2400" dirty="0"/>
              <a:t>- </a:t>
            </a:r>
            <a:r>
              <a:rPr lang="en-US" sz="2400" dirty="0" smtClean="0"/>
              <a:t> Warm </a:t>
            </a:r>
            <a:r>
              <a:rPr lang="en-US" sz="2400" dirty="0"/>
              <a:t>Mid-Latitude Climates</a:t>
            </a:r>
          </a:p>
          <a:p>
            <a:pPr marL="685800" lvl="2" indent="0">
              <a:buNone/>
            </a:pPr>
            <a:r>
              <a:rPr lang="en-US" sz="2400" b="1" dirty="0" smtClean="0"/>
              <a:t>D</a:t>
            </a:r>
            <a:r>
              <a:rPr lang="en-US" sz="2400" dirty="0" smtClean="0"/>
              <a:t> - Cold </a:t>
            </a:r>
            <a:r>
              <a:rPr lang="en-US" sz="2400" dirty="0"/>
              <a:t>Mid-Latitude Climates</a:t>
            </a:r>
          </a:p>
          <a:p>
            <a:pPr marL="685800" lvl="2" indent="0">
              <a:buNone/>
            </a:pPr>
            <a:r>
              <a:rPr lang="en-US" sz="2400" b="1" dirty="0" smtClean="0"/>
              <a:t>E</a:t>
            </a:r>
            <a:r>
              <a:rPr lang="en-US" sz="2400" dirty="0" smtClean="0"/>
              <a:t> -  Polar </a:t>
            </a:r>
            <a:r>
              <a:rPr lang="en-US" sz="2400" dirty="0"/>
              <a:t>Climates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Koppen World Map (retouched ver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35" y="304800"/>
            <a:ext cx="885645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5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Biomes</a:t>
            </a:r>
            <a:endParaRPr lang="en-US" dirty="0"/>
          </a:p>
        </p:txBody>
      </p:sp>
      <p:sp>
        <p:nvSpPr>
          <p:cNvPr id="3" name="Content Placeholder 2"/>
          <p:cNvSpPr>
            <a:spLocks noGrp="1"/>
          </p:cNvSpPr>
          <p:nvPr>
            <p:ph idx="1"/>
          </p:nvPr>
        </p:nvSpPr>
        <p:spPr/>
        <p:txBody>
          <a:bodyPr>
            <a:normAutofit/>
          </a:bodyPr>
          <a:lstStyle/>
          <a:p>
            <a:r>
              <a:rPr lang="en-US" dirty="0" smtClean="0"/>
              <a:t>Four major forms of plant communities are called biomes (influenced by both climate and human activities).</a:t>
            </a:r>
          </a:p>
          <a:p>
            <a:r>
              <a:rPr lang="en-US" b="1" dirty="0" smtClean="0"/>
              <a:t>4 main biomes</a:t>
            </a:r>
          </a:p>
          <a:p>
            <a:pPr lvl="1"/>
            <a:r>
              <a:rPr lang="en-US" sz="2400" dirty="0" smtClean="0"/>
              <a:t>Forest- trees form a continuous canopy over the ground.</a:t>
            </a:r>
          </a:p>
          <a:p>
            <a:pPr lvl="1"/>
            <a:r>
              <a:rPr lang="en-US" sz="2400" dirty="0" smtClean="0"/>
              <a:t>Savanna- a mixture of trees and grasses.</a:t>
            </a:r>
          </a:p>
          <a:p>
            <a:pPr lvl="1"/>
            <a:r>
              <a:rPr lang="en-US" sz="2400" dirty="0" smtClean="0"/>
              <a:t>Grassland- covered by grass rather than trees.</a:t>
            </a:r>
          </a:p>
          <a:p>
            <a:pPr lvl="1"/>
            <a:r>
              <a:rPr lang="en-US" sz="2400" dirty="0" smtClean="0"/>
              <a:t>Desert- not completely bereft of vegetation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dirty="0" smtClean="0"/>
              <a:t>Demographic Transition Model</a:t>
            </a:r>
            <a:endParaRPr lang="en-US" dirty="0"/>
          </a:p>
        </p:txBody>
      </p:sp>
      <p:pic>
        <p:nvPicPr>
          <p:cNvPr id="4" name="Picture 2" descr="http://hs-geography.ism-online.org/files/2010/09/demographic_transition_detailed.jpg"/>
          <p:cNvPicPr>
            <a:picLocks noGrp="1" noChangeAspect="1" noChangeArrowheads="1"/>
          </p:cNvPicPr>
          <p:nvPr>
            <p:ph idx="1"/>
          </p:nvPr>
        </p:nvPicPr>
        <p:blipFill>
          <a:blip r:embed="rId2" cstate="print"/>
          <a:stretch>
            <a:fillRect/>
          </a:stretch>
        </p:blipFill>
        <p:spPr bwMode="auto">
          <a:xfrm>
            <a:off x="609600" y="1205325"/>
            <a:ext cx="7924800" cy="5468112"/>
          </a:xfrm>
          <a:prstGeom prst="rect">
            <a:avLst/>
          </a:prstGeom>
          <a:noFill/>
        </p:spPr>
      </p:pic>
    </p:spTree>
    <p:extLst>
      <p:ext uri="{BB962C8B-B14F-4D97-AF65-F5344CB8AC3E}">
        <p14:creationId xmlns:p14="http://schemas.microsoft.com/office/powerpoint/2010/main" val="138455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Population and </a:t>
            </a:r>
            <a:br>
              <a:rPr lang="en-US" sz="2700" dirty="0" smtClean="0"/>
            </a:br>
            <a:r>
              <a:rPr lang="en-US" sz="2700" dirty="0" smtClean="0"/>
              <a:t>British Economist </a:t>
            </a:r>
            <a:r>
              <a:rPr lang="en-US" dirty="0" smtClean="0"/>
              <a:t/>
            </a:r>
            <a:br>
              <a:rPr lang="en-US" dirty="0" smtClean="0"/>
            </a:br>
            <a:r>
              <a:rPr lang="en-US" dirty="0" smtClean="0"/>
              <a:t>Thomas Malthus</a:t>
            </a:r>
            <a:endParaRPr lang="en-US" dirty="0"/>
          </a:p>
        </p:txBody>
      </p:sp>
      <p:sp>
        <p:nvSpPr>
          <p:cNvPr id="3" name="Content Placeholder 2"/>
          <p:cNvSpPr>
            <a:spLocks noGrp="1"/>
          </p:cNvSpPr>
          <p:nvPr>
            <p:ph idx="1"/>
          </p:nvPr>
        </p:nvSpPr>
        <p:spPr/>
        <p:txBody>
          <a:bodyPr/>
          <a:lstStyle/>
          <a:p>
            <a:r>
              <a:rPr lang="en-US" dirty="0" smtClean="0"/>
              <a:t>Late 1700s in context of the industrial revolution. Population was growing at a faster rate than agriculture productivity. </a:t>
            </a:r>
          </a:p>
          <a:p>
            <a:r>
              <a:rPr lang="en-US" dirty="0" smtClean="0"/>
              <a:t>Coined the term </a:t>
            </a:r>
            <a:r>
              <a:rPr lang="en-US" i="1" dirty="0" smtClean="0"/>
              <a:t>overpopulation.  </a:t>
            </a:r>
            <a:endParaRPr lang="en-US" i="1" dirty="0"/>
          </a:p>
          <a:p>
            <a:r>
              <a:rPr lang="en-US" b="1" dirty="0" smtClean="0"/>
              <a:t>Correct</a:t>
            </a:r>
            <a:r>
              <a:rPr lang="en-US" dirty="0" smtClean="0"/>
              <a:t> in that the world population would grow exponentially.</a:t>
            </a:r>
          </a:p>
          <a:p>
            <a:r>
              <a:rPr lang="en-US" b="1" dirty="0" smtClean="0"/>
              <a:t>Wrong</a:t>
            </a:r>
            <a:r>
              <a:rPr lang="en-US" dirty="0" smtClean="0"/>
              <a:t> in that he could have never predicted the inventions of the agricultural revolutions.</a:t>
            </a:r>
            <a:endParaRPr lang="en-US" dirty="0"/>
          </a:p>
        </p:txBody>
      </p:sp>
    </p:spTree>
    <p:extLst>
      <p:ext uri="{BB962C8B-B14F-4D97-AF65-F5344CB8AC3E}">
        <p14:creationId xmlns:p14="http://schemas.microsoft.com/office/powerpoint/2010/main" val="1784296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Epidemiological Transition</a:t>
            </a:r>
            <a:endParaRPr lang="en-US" dirty="0"/>
          </a:p>
        </p:txBody>
      </p:sp>
      <p:sp>
        <p:nvSpPr>
          <p:cNvPr id="3" name="Content Placeholder 2"/>
          <p:cNvSpPr>
            <a:spLocks noGrp="1"/>
          </p:cNvSpPr>
          <p:nvPr>
            <p:ph idx="1"/>
          </p:nvPr>
        </p:nvSpPr>
        <p:spPr>
          <a:xfrm>
            <a:off x="457200" y="1447800"/>
            <a:ext cx="8229600" cy="5257800"/>
          </a:xfrm>
        </p:spPr>
        <p:txBody>
          <a:bodyPr>
            <a:normAutofit fontScale="40000" lnSpcReduction="20000"/>
          </a:bodyPr>
          <a:lstStyle/>
          <a:p>
            <a:r>
              <a:rPr lang="en-US" sz="5100" b="1" dirty="0"/>
              <a:t>Stage 1</a:t>
            </a:r>
            <a:r>
              <a:rPr lang="en-US" sz="5100" dirty="0"/>
              <a:t>: Plagues, pestilence, famine, Black </a:t>
            </a:r>
            <a:r>
              <a:rPr lang="en-US" sz="5100" dirty="0" smtClean="0"/>
              <a:t>Plague</a:t>
            </a:r>
          </a:p>
          <a:p>
            <a:pPr marL="114300" indent="0">
              <a:buNone/>
            </a:pPr>
            <a:endParaRPr lang="en-US" sz="5100" dirty="0"/>
          </a:p>
          <a:p>
            <a:r>
              <a:rPr lang="en-US" sz="5100" b="1" dirty="0"/>
              <a:t>Stage 2</a:t>
            </a:r>
            <a:r>
              <a:rPr lang="en-US" sz="5100" dirty="0"/>
              <a:t>: Receding Pandemics (disease that occurs over a wide geographic area and affects a very high proportion of the population) due to Industrial Revolution (improved sanitation, nutrition, medicine) - Cholera and Dr. John </a:t>
            </a:r>
            <a:r>
              <a:rPr lang="en-US" sz="5100" dirty="0" smtClean="0"/>
              <a:t>Snow</a:t>
            </a:r>
          </a:p>
          <a:p>
            <a:pPr marL="114300" indent="0">
              <a:buNone/>
            </a:pPr>
            <a:endParaRPr lang="en-US" sz="5100" dirty="0"/>
          </a:p>
          <a:p>
            <a:r>
              <a:rPr lang="en-US" sz="5100" b="1" dirty="0"/>
              <a:t>Stage 3</a:t>
            </a:r>
            <a:r>
              <a:rPr lang="en-US" sz="5100" dirty="0"/>
              <a:t>: Stage of degenerative and human created diseases (heart attacks, cancer, cardiovascular</a:t>
            </a:r>
            <a:r>
              <a:rPr lang="en-US" sz="5100" dirty="0" smtClean="0"/>
              <a:t>)</a:t>
            </a:r>
          </a:p>
          <a:p>
            <a:pPr marL="114300" indent="0">
              <a:buNone/>
            </a:pPr>
            <a:endParaRPr lang="en-US" sz="5100" dirty="0"/>
          </a:p>
          <a:p>
            <a:r>
              <a:rPr lang="en-US" sz="5100" b="1" dirty="0"/>
              <a:t>Stage 4: </a:t>
            </a:r>
            <a:r>
              <a:rPr lang="en-US" sz="5100" dirty="0"/>
              <a:t>Delayed degenerative diseases due </a:t>
            </a:r>
            <a:r>
              <a:rPr lang="en-US" sz="5100" dirty="0" smtClean="0"/>
              <a:t>to </a:t>
            </a:r>
            <a:r>
              <a:rPr lang="en-US" sz="5100" dirty="0"/>
              <a:t>operations, medicine, reduce tobacco and alcohol, better info, more education multi-media, </a:t>
            </a:r>
            <a:r>
              <a:rPr lang="en-US" sz="5100" dirty="0" smtClean="0"/>
              <a:t>exercise</a:t>
            </a:r>
          </a:p>
          <a:p>
            <a:pPr marL="114300" indent="0">
              <a:buNone/>
            </a:pPr>
            <a:endParaRPr lang="en-US" sz="5100" dirty="0"/>
          </a:p>
          <a:p>
            <a:r>
              <a:rPr lang="en-US" sz="5100" b="1" dirty="0"/>
              <a:t>Stage 5</a:t>
            </a:r>
            <a:r>
              <a:rPr lang="en-US" sz="5100" dirty="0"/>
              <a:t>: Reemergence of infectious and parasitic diseases.  Evolution of microbes that cannot be destroyed by medicine.  Poverty causes infectious diseases.  Improved travel spreads microbes all over the world.  AIDS.  Societies could revert back to Stage 1.</a:t>
            </a:r>
          </a:p>
          <a:p>
            <a:endParaRPr lang="en-US" dirty="0"/>
          </a:p>
        </p:txBody>
      </p:sp>
    </p:spTree>
    <p:extLst>
      <p:ext uri="{BB962C8B-B14F-4D97-AF65-F5344CB8AC3E}">
        <p14:creationId xmlns:p14="http://schemas.microsoft.com/office/powerpoint/2010/main" val="156204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 to </a:t>
            </a:r>
            <a:r>
              <a:rPr lang="en-US" dirty="0" smtClean="0"/>
              <a:t>remember!!!</a:t>
            </a:r>
            <a:endParaRPr lang="en-US" dirty="0"/>
          </a:p>
        </p:txBody>
      </p:sp>
      <p:sp>
        <p:nvSpPr>
          <p:cNvPr id="3" name="Content Placeholder 2"/>
          <p:cNvSpPr>
            <a:spLocks noGrp="1"/>
          </p:cNvSpPr>
          <p:nvPr>
            <p:ph idx="1"/>
          </p:nvPr>
        </p:nvSpPr>
        <p:spPr>
          <a:xfrm>
            <a:off x="457200" y="1752601"/>
            <a:ext cx="8229600" cy="1447800"/>
          </a:xfrm>
        </p:spPr>
        <p:txBody>
          <a:bodyPr/>
          <a:lstStyle/>
          <a:p>
            <a:r>
              <a:rPr lang="en-US" b="1" dirty="0" smtClean="0"/>
              <a:t>demographic </a:t>
            </a:r>
            <a:r>
              <a:rPr lang="en-US" b="1" dirty="0"/>
              <a:t>momentum: </a:t>
            </a:r>
            <a:r>
              <a:rPr lang="en-US" dirty="0"/>
              <a:t>the term that describes the concept that population will continue to grow even after fertility rates decline.</a:t>
            </a:r>
          </a:p>
          <a:p>
            <a:endParaRPr lang="en-US" dirty="0"/>
          </a:p>
        </p:txBody>
      </p:sp>
      <p:pic>
        <p:nvPicPr>
          <p:cNvPr id="13314" name="Picture 2" descr="http://usf.vc/wp-content/uploads/2013/12/baby-in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200400"/>
            <a:ext cx="5105400" cy="339030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1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Lee’s Push Pull Model</a:t>
            </a:r>
            <a:br>
              <a:rPr lang="en-US" dirty="0" smtClean="0"/>
            </a:br>
            <a:r>
              <a:rPr lang="en-US" dirty="0" smtClean="0"/>
              <a:t>of Migration</a:t>
            </a:r>
            <a:endParaRPr lang="en-US" dirty="0"/>
          </a:p>
        </p:txBody>
      </p:sp>
      <p:sp>
        <p:nvSpPr>
          <p:cNvPr id="5" name="Content Placeholder 4"/>
          <p:cNvSpPr>
            <a:spLocks noGrp="1"/>
          </p:cNvSpPr>
          <p:nvPr>
            <p:ph sz="half" idx="1"/>
          </p:nvPr>
        </p:nvSpPr>
        <p:spPr/>
        <p:txBody>
          <a:bodyPr>
            <a:normAutofit fontScale="92500"/>
          </a:bodyPr>
          <a:lstStyle/>
          <a:p>
            <a:pPr>
              <a:buNone/>
            </a:pPr>
            <a:r>
              <a:rPr lang="en-US" sz="3500" b="1" dirty="0"/>
              <a:t>Push Factors</a:t>
            </a:r>
            <a:r>
              <a:rPr lang="en-US" b="1" dirty="0"/>
              <a:t>	</a:t>
            </a:r>
            <a:r>
              <a:rPr lang="en-US" dirty="0"/>
              <a:t>	</a:t>
            </a:r>
          </a:p>
          <a:p>
            <a:r>
              <a:rPr lang="en-US" b="1" dirty="0" smtClean="0"/>
              <a:t>Cultural </a:t>
            </a:r>
            <a:r>
              <a:rPr lang="en-US" dirty="0"/>
              <a:t>(wars, persecution</a:t>
            </a:r>
            <a:r>
              <a:rPr lang="en-US" dirty="0" smtClean="0"/>
              <a:t>). Refugees.</a:t>
            </a:r>
            <a:r>
              <a:rPr lang="en-US" dirty="0"/>
              <a:t>					</a:t>
            </a:r>
          </a:p>
          <a:p>
            <a:r>
              <a:rPr lang="en-US" b="1" dirty="0" smtClean="0"/>
              <a:t>Physical</a:t>
            </a:r>
            <a:r>
              <a:rPr lang="en-US" dirty="0" smtClean="0"/>
              <a:t> or </a:t>
            </a:r>
            <a:r>
              <a:rPr lang="en-US" b="1" dirty="0" smtClean="0"/>
              <a:t>environmental </a:t>
            </a:r>
            <a:r>
              <a:rPr lang="en-US" dirty="0" smtClean="0"/>
              <a:t>(flooding</a:t>
            </a:r>
            <a:r>
              <a:rPr lang="en-US" dirty="0"/>
              <a:t>, </a:t>
            </a:r>
            <a:r>
              <a:rPr lang="en-US" dirty="0" smtClean="0"/>
              <a:t>drought, natural disasters)</a:t>
            </a:r>
            <a:endParaRPr lang="en-US" dirty="0"/>
          </a:p>
          <a:p>
            <a:pPr>
              <a:buNone/>
            </a:pPr>
            <a:endParaRPr lang="en-US" dirty="0"/>
          </a:p>
          <a:p>
            <a:endParaRPr lang="en-US" dirty="0"/>
          </a:p>
        </p:txBody>
      </p:sp>
      <p:sp>
        <p:nvSpPr>
          <p:cNvPr id="6" name="Content Placeholder 5"/>
          <p:cNvSpPr>
            <a:spLocks noGrp="1"/>
          </p:cNvSpPr>
          <p:nvPr>
            <p:ph sz="half" idx="2"/>
          </p:nvPr>
        </p:nvSpPr>
        <p:spPr/>
        <p:txBody>
          <a:bodyPr>
            <a:normAutofit fontScale="92500"/>
          </a:bodyPr>
          <a:lstStyle/>
          <a:p>
            <a:pPr>
              <a:buNone/>
            </a:pPr>
            <a:r>
              <a:rPr lang="en-US" sz="3500" b="1" dirty="0" smtClean="0"/>
              <a:t>Pull Factors</a:t>
            </a:r>
          </a:p>
          <a:p>
            <a:r>
              <a:rPr lang="en-US" b="1" dirty="0" smtClean="0"/>
              <a:t>Political</a:t>
            </a:r>
            <a:r>
              <a:rPr lang="en-US" dirty="0" smtClean="0"/>
              <a:t> (lure of freedom, democracy)</a:t>
            </a:r>
          </a:p>
          <a:p>
            <a:r>
              <a:rPr lang="en-US" b="1" dirty="0" smtClean="0"/>
              <a:t>Economic </a:t>
            </a:r>
            <a:r>
              <a:rPr lang="en-US" dirty="0" smtClean="0"/>
              <a:t>(perceived opportunities for jobs)</a:t>
            </a:r>
          </a:p>
          <a:p>
            <a:r>
              <a:rPr lang="en-US" b="1" dirty="0" smtClean="0"/>
              <a:t>Physical</a:t>
            </a:r>
            <a:r>
              <a:rPr lang="en-US" dirty="0" smtClean="0"/>
              <a:t> (lure of attractive climate and landform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700" b="1" dirty="0" err="1" smtClean="0"/>
              <a:t>Zelinsky's</a:t>
            </a:r>
            <a:r>
              <a:rPr lang="en-US" sz="2700" b="1" dirty="0" smtClean="0"/>
              <a:t> Migration Transition Model</a:t>
            </a:r>
            <a:r>
              <a:rPr lang="en-US" dirty="0" smtClean="0"/>
              <a:t/>
            </a:r>
            <a:br>
              <a:rPr lang="en-US" dirty="0" smtClean="0"/>
            </a:br>
            <a:endParaRPr lang="en-US" dirty="0"/>
          </a:p>
        </p:txBody>
      </p:sp>
      <p:sp>
        <p:nvSpPr>
          <p:cNvPr id="6" name="Content Placeholder 5"/>
          <p:cNvSpPr>
            <a:spLocks noGrp="1"/>
          </p:cNvSpPr>
          <p:nvPr>
            <p:ph idx="1"/>
          </p:nvPr>
        </p:nvSpPr>
        <p:spPr>
          <a:xfrm>
            <a:off x="457200" y="914400"/>
            <a:ext cx="8229600" cy="5211763"/>
          </a:xfrm>
        </p:spPr>
        <p:txBody>
          <a:bodyPr>
            <a:noAutofit/>
          </a:bodyPr>
          <a:lstStyle/>
          <a:p>
            <a:r>
              <a:rPr lang="en-US" sz="2000" b="1" dirty="0" smtClean="0"/>
              <a:t>Stage </a:t>
            </a:r>
            <a:r>
              <a:rPr lang="en-US" sz="2000" b="1" dirty="0"/>
              <a:t>One</a:t>
            </a:r>
            <a:r>
              <a:rPr lang="en-US" sz="2000" dirty="0"/>
              <a:t>: Hunters and gatherers move from one place to another for survival.  High CBR and CDR and low NIR.  Search for local food rather than permanent migration to a new place.</a:t>
            </a:r>
          </a:p>
          <a:p>
            <a:r>
              <a:rPr lang="en-US" sz="2000" b="1" dirty="0"/>
              <a:t>Stage Two</a:t>
            </a:r>
            <a:r>
              <a:rPr lang="en-US" sz="2000" dirty="0"/>
              <a:t>: High NIR because of rapidly declining CDR.  Point when </a:t>
            </a:r>
            <a:r>
              <a:rPr lang="en-US" sz="2000" b="1" dirty="0"/>
              <a:t>international migration</a:t>
            </a:r>
            <a:r>
              <a:rPr lang="en-US" sz="2000" dirty="0"/>
              <a:t> becomes especially important.  </a:t>
            </a:r>
            <a:r>
              <a:rPr lang="en-US" sz="2000" b="1" dirty="0"/>
              <a:t>Interregional </a:t>
            </a:r>
            <a:r>
              <a:rPr lang="en-US" sz="2000" dirty="0"/>
              <a:t>migration from one's country's rural areas to its cities.  Improvement in agricultural practices reduces the number of people needed in rural areas, and jobs in factories attract migrants to the cities in another region of the same country or in another country.</a:t>
            </a:r>
          </a:p>
          <a:p>
            <a:r>
              <a:rPr lang="en-US" sz="2000" b="1" dirty="0"/>
              <a:t>Stage Three and Stage Four</a:t>
            </a:r>
            <a:r>
              <a:rPr lang="en-US" sz="2000" dirty="0"/>
              <a:t>: Internal migration is more important. Moderating NIR because of rapidly declining CBR.  The principal destinations of the international migrants leaving the stage 2 countries in search of economic opportunities.  The principal form of internal migration within countries in stages 3 and 3 is </a:t>
            </a:r>
            <a:r>
              <a:rPr lang="en-US" sz="2000" b="1" dirty="0"/>
              <a:t>intraregional,</a:t>
            </a:r>
            <a:r>
              <a:rPr lang="en-US" sz="2000" dirty="0"/>
              <a:t> from cities to surrounding suburbs.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Models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Gravity </a:t>
            </a:r>
            <a:r>
              <a:rPr lang="en-US" b="1" dirty="0"/>
              <a:t>Model of Migration</a:t>
            </a:r>
            <a:endParaRPr lang="en-US" dirty="0"/>
          </a:p>
          <a:p>
            <a:r>
              <a:rPr lang="en-US" dirty="0"/>
              <a:t>When applied to migration, larger places attract more emigrants than do smaller places.  Additionally, destinations that are more distance have a weaker pull (distance decay) than do closer opportunities of the same caliber.</a:t>
            </a:r>
          </a:p>
          <a:p>
            <a:endParaRPr lang="en-US" dirty="0"/>
          </a:p>
          <a:p>
            <a:pPr>
              <a:buNone/>
            </a:pPr>
            <a:r>
              <a:rPr lang="en-US" b="1" dirty="0" smtClean="0"/>
              <a:t>Gravity </a:t>
            </a:r>
            <a:r>
              <a:rPr lang="en-US" b="1" dirty="0"/>
              <a:t>Model of Population</a:t>
            </a:r>
            <a:endParaRPr lang="en-US" dirty="0"/>
          </a:p>
          <a:p>
            <a:r>
              <a:rPr lang="en-US" dirty="0"/>
              <a:t>The gravity model takes into account the population size of two places and their distance.  Since larger places attract people, ideas, and products more than smaller places and places closer together have a greater attraction, the gravity model incorporates these 2 features.</a:t>
            </a:r>
            <a:r>
              <a:rPr lang="en-US" b="1" dirty="0"/>
              <a:t> </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your Political Geography</a:t>
            </a:r>
            <a:endParaRPr lang="en-US" dirty="0"/>
          </a:p>
        </p:txBody>
      </p:sp>
      <p:sp>
        <p:nvSpPr>
          <p:cNvPr id="3" name="Content Placeholder 2"/>
          <p:cNvSpPr>
            <a:spLocks noGrp="1"/>
          </p:cNvSpPr>
          <p:nvPr>
            <p:ph idx="1"/>
          </p:nvPr>
        </p:nvSpPr>
        <p:spPr/>
        <p:txBody>
          <a:bodyPr/>
          <a:lstStyle/>
          <a:p>
            <a:r>
              <a:rPr lang="en-US" dirty="0" smtClean="0"/>
              <a:t>Where is Namibia? </a:t>
            </a:r>
          </a:p>
          <a:p>
            <a:r>
              <a:rPr lang="en-US" dirty="0" smtClean="0"/>
              <a:t>Where is Georgia? The country. </a:t>
            </a:r>
          </a:p>
          <a:p>
            <a:r>
              <a:rPr lang="en-US" dirty="0" smtClean="0"/>
              <a:t>Where is the former Yugoslavia? What states are there now?</a:t>
            </a:r>
          </a:p>
          <a:p>
            <a:endParaRPr lang="en-US" dirty="0"/>
          </a:p>
        </p:txBody>
      </p:sp>
    </p:spTree>
    <p:extLst>
      <p:ext uri="{BB962C8B-B14F-4D97-AF65-F5344CB8AC3E}">
        <p14:creationId xmlns:p14="http://schemas.microsoft.com/office/powerpoint/2010/main" val="3905975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ewishistoricalsociety.com/wiki2011/article_image.php?image_type=article&amp;id=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599"/>
            <a:ext cx="8001000" cy="64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81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Tree</a:t>
            </a:r>
            <a:endParaRPr lang="en-US" dirty="0"/>
          </a:p>
        </p:txBody>
      </p:sp>
      <p:sp>
        <p:nvSpPr>
          <p:cNvPr id="3" name="Content Placeholder 2"/>
          <p:cNvSpPr>
            <a:spLocks noGrp="1"/>
          </p:cNvSpPr>
          <p:nvPr>
            <p:ph idx="1"/>
          </p:nvPr>
        </p:nvSpPr>
        <p:spPr/>
        <p:txBody>
          <a:bodyPr>
            <a:normAutofit fontScale="85000" lnSpcReduction="10000"/>
          </a:bodyPr>
          <a:lstStyle/>
          <a:p>
            <a:r>
              <a:rPr lang="en-US" b="1" u="sng" dirty="0"/>
              <a:t>Language</a:t>
            </a:r>
            <a:r>
              <a:rPr lang="en-US" u="sng" dirty="0"/>
              <a:t>: </a:t>
            </a:r>
            <a:r>
              <a:rPr lang="en-US" dirty="0"/>
              <a:t>A system of communication through the use of speech, a collection of sounds understood by a group of people to have the same meaning.</a:t>
            </a:r>
          </a:p>
          <a:p>
            <a:r>
              <a:rPr lang="en-US" b="1" u="sng" dirty="0"/>
              <a:t>Language Family</a:t>
            </a:r>
            <a:r>
              <a:rPr lang="en-US" u="sng" dirty="0"/>
              <a:t>:</a:t>
            </a:r>
            <a:r>
              <a:rPr lang="en-US" dirty="0"/>
              <a:t> A collection of languages related to each other through a common ancestor long before recorded history.</a:t>
            </a:r>
          </a:p>
          <a:p>
            <a:r>
              <a:rPr lang="en-US" b="1" u="sng" dirty="0"/>
              <a:t>Language Branch: </a:t>
            </a:r>
            <a:r>
              <a:rPr lang="en-US" dirty="0"/>
              <a:t>A collection of languages related through a common ancestor that existed several thousand years ago.  Differences are not as extensive or as old as with language families, and archaeological evidence can confirm that branches derived from the same family.</a:t>
            </a:r>
          </a:p>
          <a:p>
            <a:r>
              <a:rPr lang="en-US" b="1" u="sng" dirty="0"/>
              <a:t>Language Group: </a:t>
            </a:r>
            <a:r>
              <a:rPr lang="en-US" dirty="0"/>
              <a:t>A collection of languages within a branch that share a common origin in the relatively recent past and display relatively few differences in grammar and vocabulary.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Folk vs. Pop Culture</a:t>
            </a: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r>
              <a:rPr lang="en-US" dirty="0" smtClean="0"/>
              <a:t>Folk Culture</a:t>
            </a:r>
            <a:endParaRPr lang="en-US" dirty="0"/>
          </a:p>
        </p:txBody>
      </p:sp>
      <p:sp>
        <p:nvSpPr>
          <p:cNvPr id="7" name="Content Placeholder 6"/>
          <p:cNvSpPr>
            <a:spLocks noGrp="1"/>
          </p:cNvSpPr>
          <p:nvPr>
            <p:ph sz="half" idx="2"/>
          </p:nvPr>
        </p:nvSpPr>
        <p:spPr/>
        <p:txBody>
          <a:bodyPr>
            <a:normAutofit lnSpcReduction="10000"/>
          </a:bodyPr>
          <a:lstStyle/>
          <a:p>
            <a:r>
              <a:rPr lang="en-US" dirty="0" smtClean="0"/>
              <a:t>Rural people who live in a old fashioned way-holding a lifestyle less influenced by modern technology.</a:t>
            </a:r>
          </a:p>
          <a:p>
            <a:r>
              <a:rPr lang="en-US" b="1" dirty="0" smtClean="0"/>
              <a:t>Folk Geography-</a:t>
            </a:r>
            <a:r>
              <a:rPr lang="en-US" dirty="0" smtClean="0"/>
              <a:t>the</a:t>
            </a:r>
            <a:r>
              <a:rPr lang="en-US" b="1" dirty="0" smtClean="0"/>
              <a:t> </a:t>
            </a:r>
            <a:r>
              <a:rPr lang="en-US" dirty="0" smtClean="0"/>
              <a:t>study of the spatial patterns and ecology of these tradition groups.</a:t>
            </a:r>
          </a:p>
          <a:p>
            <a:endParaRPr lang="en-US" dirty="0"/>
          </a:p>
        </p:txBody>
      </p:sp>
      <p:sp>
        <p:nvSpPr>
          <p:cNvPr id="8" name="Text Placeholder 7"/>
          <p:cNvSpPr>
            <a:spLocks noGrp="1"/>
          </p:cNvSpPr>
          <p:nvPr>
            <p:ph type="body" sz="quarter" idx="3"/>
          </p:nvPr>
        </p:nvSpPr>
        <p:spPr/>
        <p:txBody>
          <a:bodyPr/>
          <a:lstStyle/>
          <a:p>
            <a:r>
              <a:rPr lang="en-US" dirty="0" smtClean="0"/>
              <a:t>Popular Culture</a:t>
            </a:r>
            <a:endParaRPr lang="en-US" dirty="0"/>
          </a:p>
        </p:txBody>
      </p:sp>
      <p:sp>
        <p:nvSpPr>
          <p:cNvPr id="9" name="Content Placeholder 8"/>
          <p:cNvSpPr>
            <a:spLocks noGrp="1"/>
          </p:cNvSpPr>
          <p:nvPr>
            <p:ph sz="quarter" idx="4"/>
          </p:nvPr>
        </p:nvSpPr>
        <p:spPr/>
        <p:txBody>
          <a:bodyPr>
            <a:normAutofit/>
          </a:bodyPr>
          <a:lstStyle/>
          <a:p>
            <a:r>
              <a:rPr lang="en-US" dirty="0"/>
              <a:t>T</a:t>
            </a:r>
            <a:r>
              <a:rPr lang="en-US" dirty="0" smtClean="0"/>
              <a:t>he entirety of ideas, perspectives, attitudes and ideas that are the mainstream of a given culture.</a:t>
            </a:r>
          </a:p>
          <a:p>
            <a:r>
              <a:rPr lang="en-US" dirty="0" smtClean="0"/>
              <a:t>Heavily influenced by mass media.</a:t>
            </a:r>
          </a:p>
          <a:p>
            <a:endParaRPr lang="en-US" dirty="0"/>
          </a:p>
        </p:txBody>
      </p:sp>
    </p:spTree>
    <p:extLst>
      <p:ext uri="{BB962C8B-B14F-4D97-AF65-F5344CB8AC3E}">
        <p14:creationId xmlns:p14="http://schemas.microsoft.com/office/powerpoint/2010/main" val="147444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447800"/>
          </a:xfrm>
        </p:spPr>
        <p:txBody>
          <a:bodyPr>
            <a:normAutofit fontScale="90000"/>
          </a:bodyPr>
          <a:lstStyle/>
          <a:p>
            <a:r>
              <a:rPr lang="en-US" dirty="0">
                <a:effectLst>
                  <a:outerShdw blurRad="38100" dist="38100" dir="2700000" algn="tl">
                    <a:srgbClr val="000000">
                      <a:alpha val="43137"/>
                    </a:srgbClr>
                  </a:outerShdw>
                </a:effectLst>
              </a:rPr>
              <a:t>Impacts of the Globalization of Popular Culture</a:t>
            </a:r>
          </a:p>
        </p:txBody>
      </p:sp>
      <p:sp>
        <p:nvSpPr>
          <p:cNvPr id="6147" name="Rectangle 3"/>
          <p:cNvSpPr>
            <a:spLocks noGrp="1" noChangeArrowheads="1"/>
          </p:cNvSpPr>
          <p:nvPr>
            <p:ph idx="1"/>
          </p:nvPr>
        </p:nvSpPr>
        <p:spPr>
          <a:xfrm>
            <a:off x="685800" y="1981200"/>
            <a:ext cx="7772400" cy="4495800"/>
          </a:xfrm>
        </p:spPr>
        <p:txBody>
          <a:bodyPr/>
          <a:lstStyle/>
          <a:p>
            <a:r>
              <a:rPr lang="en-US" dirty="0"/>
              <a:t>Threats to folk culture</a:t>
            </a:r>
          </a:p>
          <a:p>
            <a:pPr lvl="1"/>
            <a:r>
              <a:rPr lang="en-US" dirty="0"/>
              <a:t>Loss of traditional values</a:t>
            </a:r>
          </a:p>
          <a:p>
            <a:pPr lvl="1"/>
            <a:r>
              <a:rPr lang="en-US" dirty="0"/>
              <a:t>Foreign media dominance</a:t>
            </a:r>
          </a:p>
          <a:p>
            <a:pPr lvl="1"/>
            <a:endParaRPr lang="en-US" sz="1200" dirty="0"/>
          </a:p>
          <a:p>
            <a:r>
              <a:rPr lang="en-US" dirty="0"/>
              <a:t>Environmental impacts of popular culture</a:t>
            </a:r>
          </a:p>
          <a:p>
            <a:pPr lvl="1"/>
            <a:r>
              <a:rPr lang="en-US" dirty="0"/>
              <a:t>Modifying nature</a:t>
            </a:r>
          </a:p>
          <a:p>
            <a:pPr lvl="1"/>
            <a:r>
              <a:rPr lang="en-US" dirty="0"/>
              <a:t>Uniform landscapes</a:t>
            </a:r>
          </a:p>
          <a:p>
            <a:pPr lvl="1"/>
            <a:r>
              <a:rPr lang="en-US" dirty="0"/>
              <a:t>Negative environmental impact</a:t>
            </a:r>
          </a:p>
        </p:txBody>
      </p:sp>
    </p:spTree>
    <p:extLst>
      <p:ext uri="{BB962C8B-B14F-4D97-AF65-F5344CB8AC3E}">
        <p14:creationId xmlns:p14="http://schemas.microsoft.com/office/powerpoint/2010/main" val="241165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2039911"/>
              </p:ext>
            </p:extLst>
          </p:nvPr>
        </p:nvGraphicFramePr>
        <p:xfrm>
          <a:off x="381000" y="228600"/>
          <a:ext cx="8458200" cy="6352497"/>
        </p:xfrm>
        <a:graphic>
          <a:graphicData uri="http://schemas.openxmlformats.org/presentationml/2006/ole">
            <mc:AlternateContent xmlns:mc="http://schemas.openxmlformats.org/markup-compatibility/2006">
              <mc:Choice xmlns:v="urn:schemas-microsoft-com:vml" Requires="v">
                <p:oleObj spid="_x0000_s9271" name="Slide" r:id="rId3" imgW="4570378" imgH="3427559" progId="PowerPoint.Slide.12">
                  <p:embed/>
                </p:oleObj>
              </mc:Choice>
              <mc:Fallback>
                <p:oleObj name="Slide" r:id="rId3" imgW="4570378" imgH="3427559"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458200" cy="6352497"/>
                      </a:xfrm>
                      <a:prstGeom prst="rect">
                        <a:avLst/>
                      </a:prstGeom>
                      <a:noFill/>
                    </p:spPr>
                  </p:pic>
                </p:oleObj>
              </mc:Fallback>
            </mc:AlternateContent>
          </a:graphicData>
        </a:graphic>
      </p:graphicFrame>
    </p:spTree>
    <p:extLst>
      <p:ext uri="{BB962C8B-B14F-4D97-AF65-F5344CB8AC3E}">
        <p14:creationId xmlns:p14="http://schemas.microsoft.com/office/powerpoint/2010/main" val="77176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World Religions</a:t>
            </a:r>
            <a:endParaRPr lang="en-US" dirty="0"/>
          </a:p>
        </p:txBody>
      </p:sp>
      <p:sp>
        <p:nvSpPr>
          <p:cNvPr id="3" name="Text Placeholder 2"/>
          <p:cNvSpPr>
            <a:spLocks noGrp="1"/>
          </p:cNvSpPr>
          <p:nvPr>
            <p:ph type="body" idx="1"/>
          </p:nvPr>
        </p:nvSpPr>
        <p:spPr/>
        <p:txBody>
          <a:bodyPr/>
          <a:lstStyle/>
          <a:p>
            <a:r>
              <a:rPr lang="en-US" dirty="0" smtClean="0"/>
              <a:t>Universal Religions</a:t>
            </a:r>
            <a:endParaRPr lang="en-US" dirty="0"/>
          </a:p>
        </p:txBody>
      </p:sp>
      <p:sp>
        <p:nvSpPr>
          <p:cNvPr id="4" name="Content Placeholder 3"/>
          <p:cNvSpPr>
            <a:spLocks noGrp="1"/>
          </p:cNvSpPr>
          <p:nvPr>
            <p:ph sz="half" idx="2"/>
          </p:nvPr>
        </p:nvSpPr>
        <p:spPr/>
        <p:txBody>
          <a:bodyPr>
            <a:normAutofit fontScale="92500"/>
          </a:bodyPr>
          <a:lstStyle/>
          <a:p>
            <a:r>
              <a:rPr lang="en-US" dirty="0" smtClean="0"/>
              <a:t>Try to universally appeal to all people regardless of geography</a:t>
            </a:r>
          </a:p>
          <a:p>
            <a:r>
              <a:rPr lang="en-US" dirty="0" smtClean="0"/>
              <a:t>Examples: Christianity, Islam and Buddhism </a:t>
            </a:r>
          </a:p>
          <a:p>
            <a:r>
              <a:rPr lang="en-US" dirty="0" smtClean="0"/>
              <a:t>Universalizing religions are broken up into Branches, denominations and sects. (next slide)</a:t>
            </a:r>
            <a:endParaRPr lang="en-US" dirty="0"/>
          </a:p>
        </p:txBody>
      </p:sp>
      <p:sp>
        <p:nvSpPr>
          <p:cNvPr id="5" name="Text Placeholder 4"/>
          <p:cNvSpPr>
            <a:spLocks noGrp="1"/>
          </p:cNvSpPr>
          <p:nvPr>
            <p:ph type="body" sz="quarter" idx="3"/>
          </p:nvPr>
        </p:nvSpPr>
        <p:spPr/>
        <p:txBody>
          <a:bodyPr/>
          <a:lstStyle/>
          <a:p>
            <a:r>
              <a:rPr lang="en-US" dirty="0" smtClean="0"/>
              <a:t>Ethnic Religions </a:t>
            </a:r>
            <a:endParaRPr lang="en-US" dirty="0"/>
          </a:p>
        </p:txBody>
      </p:sp>
      <p:sp>
        <p:nvSpPr>
          <p:cNvPr id="6" name="Content Placeholder 5"/>
          <p:cNvSpPr>
            <a:spLocks noGrp="1"/>
          </p:cNvSpPr>
          <p:nvPr>
            <p:ph sz="quarter" idx="4"/>
          </p:nvPr>
        </p:nvSpPr>
        <p:spPr/>
        <p:txBody>
          <a:bodyPr/>
          <a:lstStyle/>
          <a:p>
            <a:r>
              <a:rPr lang="en-US" dirty="0" smtClean="0"/>
              <a:t>Appeal to one group, perhaps an ethnic group, living in one geographic place.</a:t>
            </a:r>
          </a:p>
          <a:p>
            <a:r>
              <a:rPr lang="en-US" dirty="0" smtClean="0"/>
              <a:t>Examples: Hindu, Daoism, Confucianism, Shinto, Judaism, Animism</a:t>
            </a:r>
            <a:endParaRPr lang="en-US" dirty="0"/>
          </a:p>
        </p:txBody>
      </p:sp>
    </p:spTree>
    <p:extLst>
      <p:ext uri="{BB962C8B-B14F-4D97-AF65-F5344CB8AC3E}">
        <p14:creationId xmlns:p14="http://schemas.microsoft.com/office/powerpoint/2010/main" val="88896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Sequent </a:t>
            </a:r>
            <a:r>
              <a:rPr lang="en-US" dirty="0" err="1"/>
              <a:t>Occupance</a:t>
            </a:r>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a:t>The notion that </a:t>
            </a:r>
            <a:r>
              <a:rPr lang="en-US" dirty="0" smtClean="0"/>
              <a:t>successive </a:t>
            </a:r>
            <a:r>
              <a:rPr lang="en-US" dirty="0"/>
              <a:t>societies leave their cultural imprints on a place, each contributing to the cumulative cultural landscape.</a:t>
            </a:r>
          </a:p>
        </p:txBody>
      </p:sp>
      <p:pic>
        <p:nvPicPr>
          <p:cNvPr id="15362" name="Picture 2" descr="http://4.bp.blogspot.com/-HWLFLg1A6o4/TnWZ13-LPDI/AAAAAAAAEnw/E_4xpUxyzjQ/s1600/san-diego-california-old-tow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705225" cy="49329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Spatial Perspective</a:t>
            </a:r>
            <a:endParaRPr lang="en-US" sz="3600" dirty="0"/>
          </a:p>
        </p:txBody>
      </p:sp>
      <p:sp>
        <p:nvSpPr>
          <p:cNvPr id="3" name="Content Placeholder 2"/>
          <p:cNvSpPr>
            <a:spLocks noGrp="1"/>
          </p:cNvSpPr>
          <p:nvPr>
            <p:ph sz="half" idx="1"/>
          </p:nvPr>
        </p:nvSpPr>
        <p:spPr>
          <a:xfrm>
            <a:off x="426128" y="1719071"/>
            <a:ext cx="4298272" cy="4407408"/>
          </a:xfrm>
        </p:spPr>
        <p:txBody>
          <a:bodyPr>
            <a:normAutofit fontScale="85000" lnSpcReduction="20000"/>
          </a:bodyPr>
          <a:lstStyle/>
          <a:p>
            <a:r>
              <a:rPr lang="en-US" dirty="0" smtClean="0"/>
              <a:t>Intellectual framework that looks at the particular locations of specific phenomenon, how and why that phenomenon is where it is, and finally how it is spatially related to phenomena of other places</a:t>
            </a:r>
            <a:r>
              <a:rPr lang="en-US" b="1" dirty="0" smtClean="0"/>
              <a:t>.</a:t>
            </a:r>
          </a:p>
          <a:p>
            <a:r>
              <a:rPr lang="en-US" b="1" dirty="0"/>
              <a:t>Spatial analysis</a:t>
            </a:r>
            <a:r>
              <a:rPr lang="en-US" dirty="0"/>
              <a:t>  includes any of the </a:t>
            </a:r>
            <a:r>
              <a:rPr lang="en-US" dirty="0" smtClean="0"/>
              <a:t>technique used to study geographic properties.</a:t>
            </a:r>
            <a:endParaRPr lang="en-US" b="1" dirty="0"/>
          </a:p>
        </p:txBody>
      </p:sp>
      <p:pic>
        <p:nvPicPr>
          <p:cNvPr id="11266" name="Picture 2" descr="File:Snow-cholera-ma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91000" cy="409528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48200" y="5938882"/>
            <a:ext cx="4191000" cy="830997"/>
          </a:xfrm>
          <a:prstGeom prst="rect">
            <a:avLst/>
          </a:prstGeom>
        </p:spPr>
        <p:txBody>
          <a:bodyPr wrap="square">
            <a:spAutoFit/>
          </a:bodyPr>
          <a:lstStyle/>
          <a:p>
            <a:r>
              <a:rPr lang="en-US" sz="1600" dirty="0"/>
              <a:t>Map by Dr. </a:t>
            </a:r>
            <a:r>
              <a:rPr lang="en-US" sz="1600" dirty="0" smtClean="0"/>
              <a:t>John Snow of London</a:t>
            </a:r>
            <a:r>
              <a:rPr lang="en-US" sz="1600" dirty="0"/>
              <a:t> of </a:t>
            </a:r>
            <a:r>
              <a:rPr lang="en-US" sz="1600" dirty="0" smtClean="0"/>
              <a:t>showing</a:t>
            </a:r>
            <a:r>
              <a:rPr lang="en-US" sz="1600" u="sng" dirty="0"/>
              <a:t> </a:t>
            </a:r>
            <a:r>
              <a:rPr lang="en-US" sz="1600" u="sng" dirty="0" smtClean="0"/>
              <a:t>location of </a:t>
            </a:r>
            <a:r>
              <a:rPr lang="en-US" sz="1600" dirty="0" smtClean="0"/>
              <a:t>cholera </a:t>
            </a:r>
            <a:r>
              <a:rPr lang="en-US" sz="1600" dirty="0"/>
              <a:t>cases in </a:t>
            </a:r>
            <a:r>
              <a:rPr lang="en-US" sz="1600" dirty="0" smtClean="0"/>
              <a:t>the 1845 Cholera outbreak</a:t>
            </a:r>
            <a:r>
              <a:rPr lang="en-US" sz="1600" dirty="0"/>
              <a:t> </a:t>
            </a:r>
            <a:r>
              <a:rPr lang="en-US" sz="1600" dirty="0" smtClean="0"/>
              <a:t>.</a:t>
            </a:r>
            <a:endParaRPr lang="en-US" sz="1600" dirty="0"/>
          </a:p>
        </p:txBody>
      </p:sp>
    </p:spTree>
    <p:extLst>
      <p:ext uri="{BB962C8B-B14F-4D97-AF65-F5344CB8AC3E}">
        <p14:creationId xmlns:p14="http://schemas.microsoft.com/office/powerpoint/2010/main" val="254280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ext Placeholder 4"/>
          <p:cNvSpPr>
            <a:spLocks noGrp="1"/>
          </p:cNvSpPr>
          <p:nvPr>
            <p:ph type="body" sz="half" idx="2"/>
          </p:nvPr>
        </p:nvSpPr>
        <p:spPr>
          <a:xfrm>
            <a:off x="769000" y="2667000"/>
            <a:ext cx="2298634" cy="2057400"/>
          </a:xfrm>
        </p:spPr>
        <p:txBody>
          <a:bodyPr>
            <a:noAutofit/>
          </a:bodyPr>
          <a:lstStyle/>
          <a:p>
            <a:r>
              <a:rPr lang="en-US" sz="2000" dirty="0" smtClean="0"/>
              <a:t>The relationship between the portion of the Earth being studied and the Earth as a whole.</a:t>
            </a:r>
            <a:endParaRPr lang="en-US" sz="2000" dirty="0"/>
          </a:p>
        </p:txBody>
      </p:sp>
      <p:sp>
        <p:nvSpPr>
          <p:cNvPr id="2" name="Title 1"/>
          <p:cNvSpPr>
            <a:spLocks noGrp="1"/>
          </p:cNvSpPr>
          <p:nvPr>
            <p:ph type="title"/>
          </p:nvPr>
        </p:nvSpPr>
        <p:spPr>
          <a:xfrm>
            <a:off x="914399" y="1524000"/>
            <a:ext cx="2057401" cy="914400"/>
          </a:xfrm>
        </p:spPr>
        <p:txBody>
          <a:bodyPr>
            <a:normAutofit/>
          </a:bodyPr>
          <a:lstStyle/>
          <a:p>
            <a:r>
              <a:rPr lang="en-US" sz="4000" dirty="0" smtClean="0"/>
              <a:t>Scale</a:t>
            </a:r>
            <a:endParaRPr lang="en-US" sz="4000" dirty="0"/>
          </a:p>
        </p:txBody>
      </p:sp>
      <p:pic>
        <p:nvPicPr>
          <p:cNvPr id="4" name="Picture 5" descr="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304800"/>
            <a:ext cx="5344026"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2700" dirty="0" smtClean="0">
                <a:solidFill>
                  <a:schemeClr val="accent1">
                    <a:satMod val="150000"/>
                  </a:schemeClr>
                </a:solidFill>
              </a:rPr>
              <a:t/>
            </a:r>
            <a:br>
              <a:rPr lang="en-US" sz="2700" dirty="0" smtClean="0">
                <a:solidFill>
                  <a:schemeClr val="accent1">
                    <a:satMod val="150000"/>
                  </a:schemeClr>
                </a:solidFill>
              </a:rPr>
            </a:br>
            <a:r>
              <a:rPr lang="en-US" sz="4000" b="1" dirty="0" smtClean="0">
                <a:solidFill>
                  <a:schemeClr val="tx1">
                    <a:lumMod val="95000"/>
                    <a:lumOff val="5000"/>
                  </a:schemeClr>
                </a:solidFill>
              </a:rPr>
              <a:t>Projection</a:t>
            </a:r>
            <a:r>
              <a:rPr lang="en-US" sz="2700" dirty="0" smtClean="0">
                <a:solidFill>
                  <a:schemeClr val="accent1">
                    <a:satMod val="150000"/>
                  </a:schemeClr>
                </a:solidFill>
              </a:rPr>
              <a:t/>
            </a:r>
            <a:br>
              <a:rPr lang="en-US" sz="2700" dirty="0" smtClean="0">
                <a:solidFill>
                  <a:schemeClr val="accent1">
                    <a:satMod val="150000"/>
                  </a:schemeClr>
                </a:solidFill>
              </a:rPr>
            </a:br>
            <a:r>
              <a:rPr lang="en-US" sz="2700" b="1" dirty="0" smtClean="0"/>
              <a:t>scientific method of transferring locations on Earth’s surface to a flat map</a:t>
            </a:r>
            <a:r>
              <a:rPr lang="en-US" dirty="0" smtClean="0"/>
              <a:t/>
            </a:r>
            <a:br>
              <a:rPr lang="en-US" dirty="0" smtClean="0"/>
            </a:br>
            <a:endParaRPr lang="en-US" dirty="0" smtClean="0">
              <a:solidFill>
                <a:schemeClr val="accent1">
                  <a:satMod val="150000"/>
                </a:schemeClr>
              </a:solidFill>
            </a:endParaRPr>
          </a:p>
        </p:txBody>
      </p:sp>
      <p:sp>
        <p:nvSpPr>
          <p:cNvPr id="39939" name="Rectangle 3"/>
          <p:cNvSpPr>
            <a:spLocks noGrp="1" noChangeArrowheads="1"/>
          </p:cNvSpPr>
          <p:nvPr>
            <p:ph idx="1"/>
          </p:nvPr>
        </p:nvSpPr>
        <p:spPr>
          <a:xfrm>
            <a:off x="457200" y="1905000"/>
            <a:ext cx="8229600" cy="4648200"/>
          </a:xfrm>
        </p:spPr>
        <p:txBody>
          <a:bodyPr>
            <a:normAutofit/>
          </a:bodyPr>
          <a:lstStyle/>
          <a:p>
            <a:pPr lvl="1" eaLnBrk="1" hangingPunct="1">
              <a:lnSpc>
                <a:spcPct val="90000"/>
              </a:lnSpc>
            </a:pPr>
            <a:r>
              <a:rPr lang="en-US" sz="2800" dirty="0" smtClean="0"/>
              <a:t>The </a:t>
            </a:r>
            <a:r>
              <a:rPr lang="en-US" sz="2800" i="1" dirty="0" smtClean="0"/>
              <a:t>shape</a:t>
            </a:r>
            <a:r>
              <a:rPr lang="en-US" sz="2800" dirty="0" smtClean="0"/>
              <a:t> of an area can be distorted to look elongated or squat than in reality</a:t>
            </a:r>
          </a:p>
          <a:p>
            <a:pPr lvl="1" eaLnBrk="1" hangingPunct="1">
              <a:lnSpc>
                <a:spcPct val="90000"/>
              </a:lnSpc>
            </a:pPr>
            <a:r>
              <a:rPr lang="en-US" sz="2800" dirty="0" smtClean="0"/>
              <a:t>The </a:t>
            </a:r>
            <a:r>
              <a:rPr lang="en-US" sz="2800" i="1" dirty="0" smtClean="0"/>
              <a:t>distance</a:t>
            </a:r>
            <a:r>
              <a:rPr lang="en-US" sz="2800" dirty="0" smtClean="0"/>
              <a:t> between two points may become increased or decreased.</a:t>
            </a:r>
          </a:p>
          <a:p>
            <a:pPr lvl="1" eaLnBrk="1" hangingPunct="1">
              <a:lnSpc>
                <a:spcPct val="90000"/>
              </a:lnSpc>
            </a:pPr>
            <a:r>
              <a:rPr lang="en-US" sz="2800" dirty="0" smtClean="0"/>
              <a:t>The </a:t>
            </a:r>
            <a:r>
              <a:rPr lang="en-US" sz="2800" i="1" dirty="0" smtClean="0"/>
              <a:t>relative</a:t>
            </a:r>
            <a:r>
              <a:rPr lang="en-US" sz="2800" dirty="0" smtClean="0"/>
              <a:t> </a:t>
            </a:r>
            <a:r>
              <a:rPr lang="en-US" sz="2800" i="1" dirty="0" smtClean="0"/>
              <a:t>size</a:t>
            </a:r>
            <a:r>
              <a:rPr lang="en-US" sz="2800" dirty="0" smtClean="0"/>
              <a:t> of different areas may be altered (objects are smaller then they appear)</a:t>
            </a:r>
          </a:p>
          <a:p>
            <a:pPr lvl="1" eaLnBrk="1" hangingPunct="1">
              <a:lnSpc>
                <a:spcPct val="90000"/>
              </a:lnSpc>
            </a:pPr>
            <a:r>
              <a:rPr lang="en-US" sz="2800" dirty="0" smtClean="0"/>
              <a:t>The </a:t>
            </a:r>
            <a:r>
              <a:rPr lang="en-US" sz="2800" i="1" dirty="0" smtClean="0"/>
              <a:t>direction</a:t>
            </a:r>
            <a:r>
              <a:rPr lang="en-US" sz="2800" dirty="0" smtClean="0"/>
              <a:t> from one place to another can be distorted</a:t>
            </a:r>
          </a:p>
        </p:txBody>
      </p:sp>
    </p:spTree>
    <p:extLst>
      <p:ext uri="{BB962C8B-B14F-4D97-AF65-F5344CB8AC3E}">
        <p14:creationId xmlns:p14="http://schemas.microsoft.com/office/powerpoint/2010/main" val="287474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ps.prenhall.com/wps/media/objects/3049/3122929/ThinkingSpatiallyImages/AAFPWU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1073"/>
            <a:ext cx="418147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411073"/>
            <a:ext cx="4953000" cy="461665"/>
          </a:xfrm>
          <a:prstGeom prst="rect">
            <a:avLst/>
          </a:prstGeom>
        </p:spPr>
        <p:txBody>
          <a:bodyPr wrap="square">
            <a:spAutoFit/>
          </a:bodyPr>
          <a:lstStyle/>
          <a:p>
            <a:pPr lvl="0"/>
            <a:r>
              <a:rPr lang="en-US" sz="2400" b="1" dirty="0" smtClean="0">
                <a:solidFill>
                  <a:prstClr val="black"/>
                </a:solidFill>
              </a:rPr>
              <a:t>  </a:t>
            </a:r>
            <a:endParaRPr lang="en-US" sz="2400" b="1" dirty="0">
              <a:solidFill>
                <a:prstClr val="black"/>
              </a:solidFill>
            </a:endParaRPr>
          </a:p>
        </p:txBody>
      </p:sp>
      <p:sp>
        <p:nvSpPr>
          <p:cNvPr id="7" name="Title 6"/>
          <p:cNvSpPr>
            <a:spLocks noGrp="1"/>
          </p:cNvSpPr>
          <p:nvPr>
            <p:ph type="title"/>
          </p:nvPr>
        </p:nvSpPr>
        <p:spPr>
          <a:xfrm>
            <a:off x="914400" y="1734312"/>
            <a:ext cx="3124200" cy="1191620"/>
          </a:xfrm>
        </p:spPr>
        <p:txBody>
          <a:bodyPr/>
          <a:lstStyle/>
          <a:p>
            <a:pPr lvl="0"/>
            <a:r>
              <a:rPr lang="en-US" b="1" dirty="0">
                <a:solidFill>
                  <a:prstClr val="black"/>
                </a:solidFill>
              </a:rPr>
              <a:t>Space-time Compression</a:t>
            </a:r>
            <a:br>
              <a:rPr lang="en-US" b="1" dirty="0">
                <a:solidFill>
                  <a:prstClr val="black"/>
                </a:solidFill>
              </a:rPr>
            </a:br>
            <a:endParaRPr lang="en-US" dirty="0"/>
          </a:p>
        </p:txBody>
      </p:sp>
      <p:sp>
        <p:nvSpPr>
          <p:cNvPr id="9" name="Text Placeholder 8"/>
          <p:cNvSpPr>
            <a:spLocks noGrp="1"/>
          </p:cNvSpPr>
          <p:nvPr>
            <p:ph type="body" sz="half" idx="2"/>
          </p:nvPr>
        </p:nvSpPr>
        <p:spPr>
          <a:xfrm>
            <a:off x="769000" y="2743200"/>
            <a:ext cx="2298634" cy="1981200"/>
          </a:xfrm>
        </p:spPr>
        <p:txBody>
          <a:bodyPr>
            <a:noAutofit/>
          </a:bodyPr>
          <a:lstStyle/>
          <a:p>
            <a:r>
              <a:rPr lang="en-US" sz="1600" b="1" dirty="0" smtClean="0"/>
              <a:t>The reduction inn the time it takes to diffuse something to a distant place as a result of improved technology and transportation systems.</a:t>
            </a:r>
            <a:endParaRPr lang="en-US" sz="1600" b="1" dirty="0"/>
          </a:p>
        </p:txBody>
      </p:sp>
    </p:spTree>
    <p:extLst>
      <p:ext uri="{BB962C8B-B14F-4D97-AF65-F5344CB8AC3E}">
        <p14:creationId xmlns:p14="http://schemas.microsoft.com/office/powerpoint/2010/main" val="49013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rcR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70" y="2133600"/>
            <a:ext cx="8263579" cy="30575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WHAT ARE THE WEAKNESSES OF EACH?</a:t>
            </a:r>
            <a:endParaRPr lang="en-US" dirty="0"/>
          </a:p>
        </p:txBody>
      </p:sp>
    </p:spTree>
    <p:extLst>
      <p:ext uri="{BB962C8B-B14F-4D97-AF65-F5344CB8AC3E}">
        <p14:creationId xmlns:p14="http://schemas.microsoft.com/office/powerpoint/2010/main" val="353443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35" y="183084"/>
            <a:ext cx="8229600" cy="1143000"/>
          </a:xfrm>
        </p:spPr>
        <p:txBody>
          <a:bodyPr>
            <a:normAutofit/>
          </a:bodyPr>
          <a:lstStyle/>
          <a:p>
            <a:r>
              <a:rPr lang="en-US" sz="4800" dirty="0" smtClean="0"/>
              <a:t>GPS </a:t>
            </a:r>
            <a:r>
              <a:rPr lang="en-US" sz="2400" dirty="0" smtClean="0"/>
              <a:t>vs. </a:t>
            </a:r>
            <a:r>
              <a:rPr lang="en-US" sz="4800" dirty="0" smtClean="0"/>
              <a:t>GIS</a:t>
            </a:r>
            <a:endParaRPr lang="en-US" sz="4800" dirty="0"/>
          </a:p>
        </p:txBody>
      </p:sp>
      <p:pic>
        <p:nvPicPr>
          <p:cNvPr id="5122" name="Picture 2" descr="http://www.desotomo.com/pwd%20images/GP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6366" y="3846969"/>
            <a:ext cx="4310433" cy="287362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ttp://lewishistoricalsociety.com/wiki2011/article_image.php?image_type=article&amp;id=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nt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81771"/>
            <a:ext cx="3490599"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1600200"/>
            <a:ext cx="3276600" cy="2246769"/>
          </a:xfrm>
          <a:prstGeom prst="rect">
            <a:avLst/>
          </a:prstGeom>
          <a:noFill/>
        </p:spPr>
        <p:txBody>
          <a:bodyPr wrap="square" rtlCol="0">
            <a:spAutoFit/>
          </a:bodyPr>
          <a:lstStyle/>
          <a:p>
            <a:r>
              <a:rPr lang="en-US" sz="2000" b="1" dirty="0" smtClean="0"/>
              <a:t>Global Positioning System (GPS): </a:t>
            </a:r>
            <a:r>
              <a:rPr lang="en-US" sz="2000" dirty="0" smtClean="0"/>
              <a:t>a set of satellites used help determine location anywhere on Earth’s surface with a portable electronic devise</a:t>
            </a:r>
          </a:p>
        </p:txBody>
      </p:sp>
      <p:sp>
        <p:nvSpPr>
          <p:cNvPr id="8" name="TextBox 7"/>
          <p:cNvSpPr txBox="1"/>
          <p:nvPr/>
        </p:nvSpPr>
        <p:spPr>
          <a:xfrm>
            <a:off x="4114800" y="1371600"/>
            <a:ext cx="4876800" cy="1631216"/>
          </a:xfrm>
          <a:prstGeom prst="rect">
            <a:avLst/>
          </a:prstGeom>
          <a:noFill/>
        </p:spPr>
        <p:txBody>
          <a:bodyPr wrap="square" rtlCol="0">
            <a:spAutoFit/>
          </a:bodyPr>
          <a:lstStyle/>
          <a:p>
            <a:endParaRPr lang="en-US" sz="2000" b="1" dirty="0" smtClean="0"/>
          </a:p>
          <a:p>
            <a:r>
              <a:rPr lang="en-US" sz="2000" b="1" dirty="0" smtClean="0"/>
              <a:t>Geographic Information Systems (GIS): </a:t>
            </a:r>
            <a:r>
              <a:rPr lang="en-US" sz="2000" dirty="0" smtClean="0"/>
              <a:t>A set of computer tools used to capture, store, transform, analyze and display geographic data</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543</TotalTime>
  <Words>1669</Words>
  <Application>Microsoft Office PowerPoint</Application>
  <PresentationFormat>On-screen Show (4:3)</PresentationFormat>
  <Paragraphs>153</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Apothecary</vt:lpstr>
      <vt:lpstr>Slide</vt:lpstr>
      <vt:lpstr>AP Human Geography  Review </vt:lpstr>
      <vt:lpstr>Latitude and Longitude</vt:lpstr>
      <vt:lpstr>Know your Political Geography</vt:lpstr>
      <vt:lpstr>Spatial Perspective</vt:lpstr>
      <vt:lpstr>Scale</vt:lpstr>
      <vt:lpstr> Projection scientific method of transferring locations on Earth’s surface to a flat map </vt:lpstr>
      <vt:lpstr>Space-time Compression </vt:lpstr>
      <vt:lpstr>WHAT ARE THE WEAKNESSES OF EACH?</vt:lpstr>
      <vt:lpstr>GPS vs. GIS</vt:lpstr>
      <vt:lpstr>Remote Sensing</vt:lpstr>
      <vt:lpstr>Relocation Diffusion</vt:lpstr>
      <vt:lpstr>Expansion Diffusion</vt:lpstr>
      <vt:lpstr>PowerPoint Presentation</vt:lpstr>
      <vt:lpstr>PowerPoint Presentation</vt:lpstr>
      <vt:lpstr>Three Types of Regions</vt:lpstr>
      <vt:lpstr>Explanation and Examples</vt:lpstr>
      <vt:lpstr>Cultural Ecology</vt:lpstr>
      <vt:lpstr>Environmental Determinism</vt:lpstr>
      <vt:lpstr>Possibilism</vt:lpstr>
      <vt:lpstr>KÖppen System-Climate Regions</vt:lpstr>
      <vt:lpstr>PowerPoint Presentation</vt:lpstr>
      <vt:lpstr>Biomes</vt:lpstr>
      <vt:lpstr>Demographic Transition Model</vt:lpstr>
      <vt:lpstr>Population and  British Economist  Thomas Malthus</vt:lpstr>
      <vt:lpstr>Epidemiological Transition</vt:lpstr>
      <vt:lpstr>New term to remember!!!</vt:lpstr>
      <vt:lpstr>Lee’s Push Pull Model of Migration</vt:lpstr>
      <vt:lpstr>Zelinsky's Migration Transition Model </vt:lpstr>
      <vt:lpstr>Gravity Models</vt:lpstr>
      <vt:lpstr>PowerPoint Presentation</vt:lpstr>
      <vt:lpstr>Language Tree</vt:lpstr>
      <vt:lpstr>Folk vs. Pop Culture</vt:lpstr>
      <vt:lpstr>Impacts of the Globalization of Popular Culture</vt:lpstr>
      <vt:lpstr>PowerPoint Presentation</vt:lpstr>
      <vt:lpstr>Types of World Religions</vt:lpstr>
      <vt:lpstr>Sequent Occupance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Review </dc:title>
  <dc:creator>Owner</dc:creator>
  <cp:lastModifiedBy>User</cp:lastModifiedBy>
  <cp:revision>83</cp:revision>
  <dcterms:created xsi:type="dcterms:W3CDTF">2014-04-07T21:02:56Z</dcterms:created>
  <dcterms:modified xsi:type="dcterms:W3CDTF">2015-04-14T21:00:21Z</dcterms:modified>
</cp:coreProperties>
</file>