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80" r:id="rId3"/>
    <p:sldId id="281" r:id="rId4"/>
    <p:sldId id="282" r:id="rId5"/>
    <p:sldId id="262" r:id="rId6"/>
    <p:sldId id="263" r:id="rId7"/>
    <p:sldId id="259" r:id="rId8"/>
    <p:sldId id="260" r:id="rId9"/>
    <p:sldId id="261" r:id="rId10"/>
    <p:sldId id="258" r:id="rId11"/>
    <p:sldId id="316" r:id="rId12"/>
    <p:sldId id="317" r:id="rId13"/>
    <p:sldId id="257" r:id="rId14"/>
    <p:sldId id="300" r:id="rId15"/>
    <p:sldId id="271" r:id="rId16"/>
    <p:sldId id="266" r:id="rId17"/>
    <p:sldId id="277" r:id="rId18"/>
    <p:sldId id="270" r:id="rId19"/>
    <p:sldId id="285" r:id="rId20"/>
    <p:sldId id="268" r:id="rId21"/>
    <p:sldId id="274" r:id="rId22"/>
    <p:sldId id="303" r:id="rId23"/>
    <p:sldId id="276" r:id="rId24"/>
    <p:sldId id="273" r:id="rId25"/>
    <p:sldId id="283" r:id="rId26"/>
    <p:sldId id="288" r:id="rId27"/>
    <p:sldId id="287" r:id="rId28"/>
    <p:sldId id="293" r:id="rId29"/>
    <p:sldId id="294" r:id="rId30"/>
    <p:sldId id="321" r:id="rId31"/>
    <p:sldId id="297" r:id="rId32"/>
    <p:sldId id="295" r:id="rId33"/>
    <p:sldId id="320" r:id="rId34"/>
    <p:sldId id="318" r:id="rId35"/>
    <p:sldId id="290" r:id="rId36"/>
    <p:sldId id="291" r:id="rId37"/>
    <p:sldId id="292" r:id="rId38"/>
    <p:sldId id="299" r:id="rId39"/>
    <p:sldId id="302"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103" d="100"/>
          <a:sy n="103" d="100"/>
        </p:scale>
        <p:origin x="-2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11F03-C400-4352-BEB9-DCC15017BC22}" type="datetimeFigureOut">
              <a:rPr lang="en-US" smtClean="0"/>
              <a:pPr/>
              <a:t>4/21/2015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DD695-6550-4A1D-A4FC-677C2E9A7BC8}" type="slidenum">
              <a:rPr lang="en-US" smtClean="0"/>
              <a:pPr/>
              <a:t>‹#›</a:t>
            </a:fld>
            <a:endParaRPr lang="en-US"/>
          </a:p>
        </p:txBody>
      </p:sp>
    </p:spTree>
    <p:extLst>
      <p:ext uri="{BB962C8B-B14F-4D97-AF65-F5344CB8AC3E}">
        <p14:creationId xmlns:p14="http://schemas.microsoft.com/office/powerpoint/2010/main" val="276700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418F26-77D3-451C-A64D-DDE0D65B3835}" type="slidenum">
              <a:rPr lang="en-US" smtClean="0"/>
              <a:pPr eaLnBrk="1" hangingPunct="1"/>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79875E-C158-4966-A6E7-8297017E96EC}" type="slidenum">
              <a:rPr lang="en-US" smtClean="0"/>
              <a:pPr/>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9204D7-B470-4A53-8E6C-2991579E644D}" type="slidenum">
              <a:rPr lang="en-US" smtClean="0"/>
              <a:pPr/>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7EEBC0C-C5A5-4DB8-9A0E-99ED218AAE9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2366CF7-52FE-4215-9765-0907658228D7}"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EBC0C-C5A5-4DB8-9A0E-99ED218AAE9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EEBC0C-C5A5-4DB8-9A0E-99ED218AAE9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EBC0C-C5A5-4DB8-9A0E-99ED218AAE9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7EEBC0C-C5A5-4DB8-9A0E-99ED218AAE9C}" type="datetimeFigureOut">
              <a:rPr lang="en-US" smtClean="0"/>
              <a:pPr/>
              <a:t>4/21/2015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6CF7-52FE-4215-9765-0907658228D7}"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EEBC0C-C5A5-4DB8-9A0E-99ED218AAE9C}"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EEBC0C-C5A5-4DB8-9A0E-99ED218AAE9C}" type="datetimeFigureOut">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EBC0C-C5A5-4DB8-9A0E-99ED218AAE9C}"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7EEBC0C-C5A5-4DB8-9A0E-99ED218AAE9C}"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66CF7-52FE-4215-9765-0907658228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EEBC0C-C5A5-4DB8-9A0E-99ED218AAE9C}"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66CF7-52FE-4215-9765-0907658228D7}"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7EEBC0C-C5A5-4DB8-9A0E-99ED218AAE9C}" type="datetimeFigureOut">
              <a:rPr lang="en-US" smtClean="0"/>
              <a:pPr/>
              <a:t>4/21/2015</a:t>
            </a:fld>
            <a:endParaRPr lang="en-US"/>
          </a:p>
        </p:txBody>
      </p:sp>
      <p:sp>
        <p:nvSpPr>
          <p:cNvPr id="7" name="Slide Number Placeholder 6"/>
          <p:cNvSpPr>
            <a:spLocks noGrp="1"/>
          </p:cNvSpPr>
          <p:nvPr>
            <p:ph type="sldNum" sz="quarter" idx="12"/>
          </p:nvPr>
        </p:nvSpPr>
        <p:spPr/>
        <p:txBody>
          <a:bodyPr/>
          <a:lstStyle/>
          <a:p>
            <a:fld id="{42366CF7-52FE-4215-9765-0907658228D7}"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7EEBC0C-C5A5-4DB8-9A0E-99ED218AAE9C}" type="datetimeFigureOut">
              <a:rPr lang="en-US" smtClean="0"/>
              <a:pPr/>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366CF7-52FE-4215-9765-0907658228D7}"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2/2b/Colonisation_1800.p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Part II</a:t>
            </a:r>
            <a:endParaRPr lang="en-US" dirty="0"/>
          </a:p>
        </p:txBody>
      </p:sp>
      <p:sp>
        <p:nvSpPr>
          <p:cNvPr id="2" name="Title 1"/>
          <p:cNvSpPr>
            <a:spLocks noGrp="1"/>
          </p:cNvSpPr>
          <p:nvPr>
            <p:ph type="ctrTitle"/>
          </p:nvPr>
        </p:nvSpPr>
        <p:spPr/>
        <p:txBody>
          <a:bodyPr/>
          <a:lstStyle/>
          <a:p>
            <a:r>
              <a:rPr lang="en-US" dirty="0" smtClean="0"/>
              <a:t>AP Human Geography</a:t>
            </a:r>
            <a:br>
              <a:rPr lang="en-US" dirty="0" smtClean="0"/>
            </a:br>
            <a:r>
              <a:rPr lang="en-US" dirty="0" smtClean="0"/>
              <a:t>Review</a:t>
            </a:r>
            <a:endParaRPr lang="en-US" dirty="0"/>
          </a:p>
        </p:txBody>
      </p:sp>
    </p:spTree>
    <p:extLst>
      <p:ext uri="{BB962C8B-B14F-4D97-AF65-F5344CB8AC3E}">
        <p14:creationId xmlns:p14="http://schemas.microsoft.com/office/powerpoint/2010/main" val="145668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268028"/>
          </a:xfrm>
        </p:spPr>
        <p:txBody>
          <a:bodyPr>
            <a:normAutofit fontScale="90000"/>
          </a:bodyPr>
          <a:lstStyle/>
          <a:p>
            <a:r>
              <a:rPr lang="en-US" b="1" dirty="0"/>
              <a:t>Balkanization </a:t>
            </a:r>
            <a:r>
              <a:rPr lang="en-US" b="1" dirty="0" smtClean="0"/>
              <a:t>and </a:t>
            </a:r>
            <a:r>
              <a:rPr lang="en-US" b="1" dirty="0"/>
              <a:t>Ethnic Cleansing.</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b="1" dirty="0" smtClean="0"/>
              <a:t>Balkanization</a:t>
            </a:r>
            <a:r>
              <a:rPr lang="en-US" b="1" dirty="0"/>
              <a:t>: </a:t>
            </a:r>
            <a:r>
              <a:rPr lang="en-US" dirty="0"/>
              <a:t>The political term used when referring to the fragmentation or breakup of a region or country into smaller regions or countries. The term comes from the Balkan wars, where the country of Yugoslavia was broken up in to six countries between 1989 and 1992. </a:t>
            </a:r>
          </a:p>
          <a:p>
            <a:endParaRPr lang="en-US" dirty="0"/>
          </a:p>
          <a:p>
            <a:r>
              <a:rPr lang="en-US" b="1" dirty="0"/>
              <a:t>Ethnic cleansing</a:t>
            </a:r>
            <a:r>
              <a:rPr lang="en-US" dirty="0"/>
              <a:t>: Process in which a more powerful ethnic group forcibly removes a less powerful one in order to create an ethnically homogeneous region.  Example: Serbia and Bosnia-Herzegovina.</a:t>
            </a:r>
          </a:p>
          <a:p>
            <a:pPr marL="114300" indent="0">
              <a:buNone/>
            </a:pPr>
            <a:r>
              <a:rPr lang="en-US" dirty="0"/>
              <a:t> </a:t>
            </a:r>
          </a:p>
          <a:p>
            <a:endParaRPr lang="en-US" dirty="0"/>
          </a:p>
        </p:txBody>
      </p:sp>
    </p:spTree>
    <p:extLst>
      <p:ext uri="{BB962C8B-B14F-4D97-AF65-F5344CB8AC3E}">
        <p14:creationId xmlns:p14="http://schemas.microsoft.com/office/powerpoint/2010/main" val="375691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Devolution</a:t>
            </a:r>
            <a:endParaRPr lang="en-US" dirty="0"/>
          </a:p>
        </p:txBody>
      </p:sp>
      <p:sp>
        <p:nvSpPr>
          <p:cNvPr id="3" name="Content Placeholder 2"/>
          <p:cNvSpPr>
            <a:spLocks noGrp="1"/>
          </p:cNvSpPr>
          <p:nvPr>
            <p:ph idx="1"/>
          </p:nvPr>
        </p:nvSpPr>
        <p:spPr/>
        <p:txBody>
          <a:bodyPr/>
          <a:lstStyle/>
          <a:p>
            <a:r>
              <a:rPr lang="en-US" dirty="0" smtClean="0"/>
              <a:t>process </a:t>
            </a:r>
            <a:r>
              <a:rPr lang="en-US" dirty="0"/>
              <a:t>whereby regions within a state demand and gain political strength and growing autonomy at the expense of the central government (e.g., Basque and Catalonia in Spain, Chechnya in Russia, …).</a:t>
            </a:r>
          </a:p>
          <a:p>
            <a:r>
              <a:rPr lang="en-US" dirty="0" smtClean="0"/>
              <a:t>Process by which the central governments delegate statutory powers to lower levels of government, such as state and county</a:t>
            </a:r>
            <a:endParaRPr lang="en-US" dirty="0"/>
          </a:p>
        </p:txBody>
      </p:sp>
    </p:spTree>
    <p:extLst>
      <p:ext uri="{BB962C8B-B14F-4D97-AF65-F5344CB8AC3E}">
        <p14:creationId xmlns:p14="http://schemas.microsoft.com/office/powerpoint/2010/main" val="287967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latworldknowledge.com/berglee/berglee-fig02_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9073"/>
            <a:ext cx="6389613" cy="673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4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Supranationalism</a:t>
            </a:r>
            <a:endParaRPr lang="en-US" dirty="0"/>
          </a:p>
        </p:txBody>
      </p:sp>
      <p:sp>
        <p:nvSpPr>
          <p:cNvPr id="3" name="Content Placeholder 2"/>
          <p:cNvSpPr>
            <a:spLocks noGrp="1"/>
          </p:cNvSpPr>
          <p:nvPr>
            <p:ph idx="1"/>
          </p:nvPr>
        </p:nvSpPr>
        <p:spPr>
          <a:xfrm>
            <a:off x="457200" y="1752601"/>
            <a:ext cx="8229600" cy="3048000"/>
          </a:xfrm>
        </p:spPr>
        <p:txBody>
          <a:bodyPr>
            <a:normAutofit lnSpcReduction="10000"/>
          </a:bodyPr>
          <a:lstStyle/>
          <a:p>
            <a:r>
              <a:rPr lang="en-US" dirty="0" smtClean="0"/>
              <a:t>Political</a:t>
            </a:r>
            <a:r>
              <a:rPr lang="en-US" dirty="0"/>
              <a:t>, economic, and/or cultural cooperation among </a:t>
            </a:r>
            <a:r>
              <a:rPr lang="en-US" dirty="0" smtClean="0"/>
              <a:t>states </a:t>
            </a:r>
            <a:r>
              <a:rPr lang="en-US" dirty="0"/>
              <a:t>to promote shared objectives.  Tendency for states to give up </a:t>
            </a:r>
            <a:r>
              <a:rPr lang="en-US" dirty="0" smtClean="0"/>
              <a:t>some political </a:t>
            </a:r>
            <a:r>
              <a:rPr lang="en-US" dirty="0"/>
              <a:t>power to higher authority in pursuit of common objectives (political, economic, Military, environmental).  </a:t>
            </a:r>
          </a:p>
          <a:p>
            <a:r>
              <a:rPr lang="en-US" b="1" dirty="0"/>
              <a:t>Example</a:t>
            </a:r>
            <a:r>
              <a:rPr lang="en-US" dirty="0"/>
              <a:t>s:  European Union, NAFTA, Warsaw Pact, League of Nations, United Nations, NATO, OPEC, etc.</a:t>
            </a:r>
          </a:p>
          <a:p>
            <a:pPr marL="114300" indent="0">
              <a:buNone/>
            </a:pPr>
            <a:endParaRPr lang="en-US" b="1" dirty="0"/>
          </a:p>
        </p:txBody>
      </p:sp>
      <p:pic>
        <p:nvPicPr>
          <p:cNvPr id="6146" name="Picture 2" descr="File:Un-flag-squa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457200" y="44958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rwflags.com/fotw/images/e/eu-eu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655605"/>
            <a:ext cx="2582839" cy="17218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log.panampost.com/wp-content/uploads/TLC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434410"/>
            <a:ext cx="2209800" cy="216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Development</a:t>
            </a:r>
            <a:endParaRPr lang="en-US" b="1" dirty="0"/>
          </a:p>
        </p:txBody>
      </p:sp>
      <p:pic>
        <p:nvPicPr>
          <p:cNvPr id="3074" name="Picture 2" descr="http://craphound.com/images/4477682353_d6203d5e06.jpg"/>
          <p:cNvPicPr>
            <a:picLocks noGrp="1" noChangeAspect="1" noChangeArrowheads="1"/>
          </p:cNvPicPr>
          <p:nvPr>
            <p:ph idx="1"/>
          </p:nvPr>
        </p:nvPicPr>
        <p:blipFill>
          <a:blip r:embed="rId2" cstate="print"/>
          <a:srcRect/>
          <a:stretch>
            <a:fillRect/>
          </a:stretch>
        </p:blipFill>
        <p:spPr bwMode="auto">
          <a:xfrm>
            <a:off x="1524000" y="1905000"/>
            <a:ext cx="6402673" cy="4262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latin typeface="Tw Cen MT" pitchFamily="34" charset="0"/>
              </a:rPr>
              <a:t>The Human Development Index</a:t>
            </a:r>
          </a:p>
        </p:txBody>
      </p:sp>
      <p:sp>
        <p:nvSpPr>
          <p:cNvPr id="13315" name="Rectangle 3"/>
          <p:cNvSpPr>
            <a:spLocks noGrp="1" noChangeArrowheads="1"/>
          </p:cNvSpPr>
          <p:nvPr>
            <p:ph sz="quarter" idx="4294967295"/>
          </p:nvPr>
        </p:nvSpPr>
        <p:spPr>
          <a:xfrm>
            <a:off x="609600" y="1905000"/>
            <a:ext cx="7924800" cy="4191000"/>
          </a:xfrm>
        </p:spPr>
        <p:txBody>
          <a:bodyPr/>
          <a:lstStyle/>
          <a:p>
            <a:pPr eaLnBrk="1" hangingPunct="1">
              <a:lnSpc>
                <a:spcPct val="90000"/>
              </a:lnSpc>
              <a:buFontTx/>
              <a:buNone/>
              <a:defRPr/>
            </a:pPr>
            <a:endParaRPr lang="en-US" dirty="0" smtClean="0"/>
          </a:p>
          <a:p>
            <a:pPr eaLnBrk="1" hangingPunct="1">
              <a:lnSpc>
                <a:spcPct val="90000"/>
              </a:lnSpc>
              <a:buFontTx/>
              <a:buNone/>
              <a:defRPr/>
            </a:pPr>
            <a:r>
              <a:rPr lang="en-US" sz="2800" b="1" dirty="0" smtClean="0"/>
              <a:t>One Economic factor: </a:t>
            </a:r>
            <a:r>
              <a:rPr lang="en-US" sz="2800" dirty="0" smtClean="0"/>
              <a:t>Gross National Income per Capita</a:t>
            </a:r>
          </a:p>
          <a:p>
            <a:pPr eaLnBrk="1" hangingPunct="1">
              <a:lnSpc>
                <a:spcPct val="90000"/>
              </a:lnSpc>
              <a:buFontTx/>
              <a:buNone/>
              <a:defRPr/>
            </a:pPr>
            <a:endParaRPr lang="en-US" b="1" dirty="0" smtClean="0"/>
          </a:p>
          <a:p>
            <a:pPr eaLnBrk="1" hangingPunct="1">
              <a:lnSpc>
                <a:spcPct val="90000"/>
              </a:lnSpc>
              <a:buFontTx/>
              <a:buNone/>
              <a:defRPr/>
            </a:pPr>
            <a:r>
              <a:rPr lang="en-US" sz="2800" b="1" dirty="0" smtClean="0"/>
              <a:t>Two Knowledge factors: </a:t>
            </a:r>
            <a:r>
              <a:rPr lang="en-US" sz="2800" dirty="0" smtClean="0"/>
              <a:t>Mean years of schooling </a:t>
            </a:r>
            <a:r>
              <a:rPr lang="en-US" sz="2800" b="1" dirty="0" smtClean="0"/>
              <a:t>and</a:t>
            </a:r>
            <a:r>
              <a:rPr lang="en-US" sz="2800" dirty="0" smtClean="0"/>
              <a:t> expected amount of education for children</a:t>
            </a:r>
          </a:p>
          <a:p>
            <a:pPr eaLnBrk="1" hangingPunct="1">
              <a:lnSpc>
                <a:spcPct val="90000"/>
              </a:lnSpc>
              <a:buFontTx/>
              <a:buNone/>
              <a:defRPr/>
            </a:pPr>
            <a:endParaRPr lang="en-US" b="1" dirty="0" smtClean="0">
              <a:solidFill>
                <a:srgbClr val="FF0000"/>
              </a:solidFill>
            </a:endParaRPr>
          </a:p>
          <a:p>
            <a:pPr eaLnBrk="1" hangingPunct="1">
              <a:lnSpc>
                <a:spcPct val="90000"/>
              </a:lnSpc>
              <a:buFontTx/>
              <a:buNone/>
              <a:defRPr/>
            </a:pPr>
            <a:r>
              <a:rPr lang="en-US" sz="2800" b="1" dirty="0" smtClean="0"/>
              <a:t>One Health factor: </a:t>
            </a:r>
            <a:r>
              <a:rPr lang="en-US" sz="2800" dirty="0" smtClean="0"/>
              <a:t>Life expectancy</a:t>
            </a:r>
          </a:p>
          <a:p>
            <a:pPr lvl="1" eaLnBrk="1" hangingPunct="1">
              <a:lnSpc>
                <a:spcPct val="90000"/>
              </a:lnSpc>
              <a:buFontTx/>
              <a:buNone/>
              <a:defRPr/>
            </a:pPr>
            <a:endParaRPr lang="en-US" dirty="0" smtClean="0"/>
          </a:p>
        </p:txBody>
      </p:sp>
    </p:spTree>
    <p:extLst>
      <p:ext uri="{BB962C8B-B14F-4D97-AF65-F5344CB8AC3E}">
        <p14:creationId xmlns:p14="http://schemas.microsoft.com/office/powerpoint/2010/main" val="1286267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ashapedia.pbworks.com/f/1237006456/growthmodels_3.jpe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46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98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Systems Theory</a:t>
            </a:r>
            <a:br>
              <a:rPr lang="en-US" dirty="0" smtClean="0"/>
            </a:br>
            <a:r>
              <a:rPr lang="en-US" dirty="0" smtClean="0"/>
              <a:t>Immanuel </a:t>
            </a:r>
            <a:r>
              <a:rPr lang="en-US" b="1" dirty="0" err="1" smtClean="0"/>
              <a:t>WallersteiN</a:t>
            </a:r>
            <a:endParaRPr lang="en-US" b="1" dirty="0"/>
          </a:p>
        </p:txBody>
      </p:sp>
      <p:sp>
        <p:nvSpPr>
          <p:cNvPr id="3" name="Content Placeholder 2"/>
          <p:cNvSpPr>
            <a:spLocks noGrp="1"/>
          </p:cNvSpPr>
          <p:nvPr>
            <p:ph idx="1"/>
          </p:nvPr>
        </p:nvSpPr>
        <p:spPr>
          <a:xfrm>
            <a:off x="457200" y="1600200"/>
            <a:ext cx="7620000" cy="2362200"/>
          </a:xfrm>
        </p:spPr>
        <p:txBody>
          <a:bodyPr>
            <a:noAutofit/>
          </a:bodyPr>
          <a:lstStyle/>
          <a:p>
            <a:r>
              <a:rPr lang="en-US" sz="3200" dirty="0" smtClean="0"/>
              <a:t>The economic world is explained through the emergence of a core, periphery a semi-periphery system. The system was established in the 15</a:t>
            </a:r>
            <a:r>
              <a:rPr lang="en-US" sz="3200" baseline="30000" dirty="0" smtClean="0"/>
              <a:t>th</a:t>
            </a:r>
            <a:r>
              <a:rPr lang="en-US" sz="3200" dirty="0" smtClean="0"/>
              <a:t> Century with the age of exploration when countries began to connect political and economically with each other. </a:t>
            </a:r>
            <a:endParaRPr lang="en-US" sz="3200" dirty="0"/>
          </a:p>
        </p:txBody>
      </p:sp>
    </p:spTree>
    <p:extLst>
      <p:ext uri="{BB962C8B-B14F-4D97-AF65-F5344CB8AC3E}">
        <p14:creationId xmlns:p14="http://schemas.microsoft.com/office/powerpoint/2010/main" val="3322182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620000" cy="1554162"/>
          </a:xfrm>
        </p:spPr>
        <p:txBody>
          <a:bodyPr>
            <a:normAutofit/>
          </a:bodyPr>
          <a:lstStyle/>
          <a:p>
            <a:r>
              <a:rPr lang="en-US" sz="2800" dirty="0" smtClean="0"/>
              <a:t>The world is a capitalist system of interlocking states.</a:t>
            </a:r>
            <a:r>
              <a:rPr lang="en-US" dirty="0" smtClean="0"/>
              <a:t/>
            </a:r>
            <a:br>
              <a:rPr lang="en-US" dirty="0" smtClean="0"/>
            </a:br>
            <a:endParaRPr lang="en-US" dirty="0"/>
          </a:p>
        </p:txBody>
      </p:sp>
      <p:pic>
        <p:nvPicPr>
          <p:cNvPr id="7170" name="Picture 2" descr="gw560rf1.gi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09600" y="2209800"/>
            <a:ext cx="3276600" cy="301494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3581400" y="1536192"/>
            <a:ext cx="5105400" cy="5321808"/>
          </a:xfrm>
        </p:spPr>
        <p:txBody>
          <a:bodyPr>
            <a:normAutofit/>
          </a:bodyPr>
          <a:lstStyle/>
          <a:p>
            <a:pPr lvl="1"/>
            <a:endParaRPr lang="en-US" smtClean="0"/>
          </a:p>
          <a:p>
            <a:pPr lvl="1"/>
            <a:r>
              <a:rPr lang="en-US" smtClean="0"/>
              <a:t>Global </a:t>
            </a:r>
            <a:r>
              <a:rPr lang="en-US" dirty="0" smtClean="0"/>
              <a:t>Economic </a:t>
            </a:r>
            <a:r>
              <a:rPr lang="en-US" b="1" dirty="0" smtClean="0"/>
              <a:t>Core</a:t>
            </a:r>
            <a:r>
              <a:rPr lang="en-US" dirty="0" smtClean="0"/>
              <a:t>: industrialized, developed countries that drive global economy</a:t>
            </a:r>
          </a:p>
          <a:p>
            <a:pPr lvl="1"/>
            <a:r>
              <a:rPr lang="en-US" b="1" dirty="0" smtClean="0"/>
              <a:t>Periphery</a:t>
            </a:r>
            <a:r>
              <a:rPr lang="en-US" dirty="0" smtClean="0"/>
              <a:t>: countries that are underdeveloped and were, usually, once colonies.</a:t>
            </a:r>
          </a:p>
          <a:p>
            <a:pPr lvl="1"/>
            <a:r>
              <a:rPr lang="en-US" b="1" dirty="0" smtClean="0"/>
              <a:t>Semi periphery</a:t>
            </a:r>
            <a:r>
              <a:rPr lang="en-US" dirty="0" smtClean="0"/>
              <a:t>: countries that are between core and periphery </a:t>
            </a:r>
            <a:endParaRPr lang="en-US" dirty="0"/>
          </a:p>
        </p:txBody>
      </p:sp>
    </p:spTree>
    <p:extLst>
      <p:ext uri="{BB962C8B-B14F-4D97-AF65-F5344CB8AC3E}">
        <p14:creationId xmlns:p14="http://schemas.microsoft.com/office/powerpoint/2010/main" val="339919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solidFill>
                  <a:srgbClr val="919671"/>
                </a:solidFill>
              </a:rPr>
              <a:t>Economic</a:t>
            </a:r>
            <a:r>
              <a:rPr lang="en-US" sz="3200" smtClean="0">
                <a:solidFill>
                  <a:srgbClr val="919671"/>
                </a:solidFill>
              </a:rPr>
              <a:t> </a:t>
            </a:r>
            <a:r>
              <a:rPr lang="en-US" smtClean="0">
                <a:solidFill>
                  <a:srgbClr val="919671"/>
                </a:solidFill>
              </a:rPr>
              <a:t>Activities</a:t>
            </a:r>
            <a:endParaRPr lang="en-US" sz="3200" smtClean="0">
              <a:solidFill>
                <a:srgbClr val="919671"/>
              </a:solidFill>
            </a:endParaRPr>
          </a:p>
        </p:txBody>
      </p:sp>
      <p:sp>
        <p:nvSpPr>
          <p:cNvPr id="3075" name="Content Placeholder 2"/>
          <p:cNvSpPr>
            <a:spLocks noGrp="1"/>
          </p:cNvSpPr>
          <p:nvPr>
            <p:ph sz="quarter" idx="1"/>
          </p:nvPr>
        </p:nvSpPr>
        <p:spPr>
          <a:xfrm>
            <a:off x="1676400" y="1600200"/>
            <a:ext cx="7315200" cy="4876800"/>
          </a:xfrm>
        </p:spPr>
        <p:txBody>
          <a:bodyPr>
            <a:normAutofit fontScale="92500"/>
          </a:bodyPr>
          <a:lstStyle/>
          <a:p>
            <a:r>
              <a:rPr lang="en-US" sz="2400" b="1" smtClean="0"/>
              <a:t>Primary</a:t>
            </a:r>
          </a:p>
          <a:p>
            <a:pPr lvl="1"/>
            <a:r>
              <a:rPr lang="en-US" sz="2000" smtClean="0"/>
              <a:t>Raw Materials: </a:t>
            </a:r>
            <a:r>
              <a:rPr lang="en-US" sz="2000" smtClean="0">
                <a:solidFill>
                  <a:srgbClr val="FF0000"/>
                </a:solidFill>
              </a:rPr>
              <a:t>Agriculture</a:t>
            </a:r>
            <a:r>
              <a:rPr lang="en-US" sz="2000" smtClean="0"/>
              <a:t>, mining, fishing, and forestry</a:t>
            </a:r>
          </a:p>
          <a:p>
            <a:r>
              <a:rPr lang="en-US" sz="2400" b="1" smtClean="0"/>
              <a:t>Secondary</a:t>
            </a:r>
          </a:p>
          <a:p>
            <a:pPr lvl="1"/>
            <a:r>
              <a:rPr lang="en-US" sz="2000" smtClean="0"/>
              <a:t>Manufacturing: capital </a:t>
            </a:r>
            <a:r>
              <a:rPr lang="en-US" sz="1400" smtClean="0"/>
              <a:t>(for industry) </a:t>
            </a:r>
            <a:r>
              <a:rPr lang="en-US" sz="2000" smtClean="0"/>
              <a:t>and consumer goods</a:t>
            </a:r>
          </a:p>
          <a:p>
            <a:r>
              <a:rPr lang="en-US" sz="2400" b="1" smtClean="0"/>
              <a:t>Tertiary</a:t>
            </a:r>
          </a:p>
          <a:p>
            <a:pPr lvl="1"/>
            <a:r>
              <a:rPr lang="en-US" sz="2000" i="1" smtClean="0"/>
              <a:t>Consumer</a:t>
            </a:r>
            <a:r>
              <a:rPr lang="en-US" sz="2000" smtClean="0"/>
              <a:t>: retail and personal services; entertainment</a:t>
            </a:r>
          </a:p>
          <a:p>
            <a:r>
              <a:rPr lang="en-US" sz="2400" b="1" smtClean="0"/>
              <a:t>Quatrinary</a:t>
            </a:r>
            <a:endParaRPr lang="en-US" sz="2000" smtClean="0"/>
          </a:p>
          <a:p>
            <a:pPr lvl="1"/>
            <a:r>
              <a:rPr lang="en-US" sz="2000" i="1" smtClean="0"/>
              <a:t>Business/Producer services</a:t>
            </a:r>
            <a:r>
              <a:rPr lang="en-US" sz="2000" smtClean="0"/>
              <a:t>: trade, insurance, banking, advertising, transportation and information services</a:t>
            </a:r>
          </a:p>
          <a:p>
            <a:r>
              <a:rPr lang="en-US" sz="2400" b="1" smtClean="0"/>
              <a:t>Quinary</a:t>
            </a:r>
          </a:p>
          <a:p>
            <a:pPr lvl="1"/>
            <a:r>
              <a:rPr lang="en-US" sz="2000" smtClean="0"/>
              <a:t>Public (government) Services: health, education, research, transportation, tourism &amp; recreation</a:t>
            </a:r>
          </a:p>
          <a:p>
            <a:endParaRPr lang="en-US" sz="2400" b="1" smtClean="0"/>
          </a:p>
          <a:p>
            <a:endParaRPr lang="en-US" sz="2400" b="1" smtClean="0"/>
          </a:p>
        </p:txBody>
      </p:sp>
      <p:sp>
        <p:nvSpPr>
          <p:cNvPr id="5" name="Left Brace 4"/>
          <p:cNvSpPr/>
          <p:nvPr/>
        </p:nvSpPr>
        <p:spPr>
          <a:xfrm>
            <a:off x="1295400" y="3200400"/>
            <a:ext cx="533400" cy="2971800"/>
          </a:xfrm>
          <a:prstGeom prst="leftBrace">
            <a:avLst>
              <a:gd name="adj1" fmla="val 8333"/>
              <a:gd name="adj2" fmla="val 4915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solidFill>
                <a:srgbClr val="FF0000"/>
              </a:solidFill>
            </a:endParaRPr>
          </a:p>
        </p:txBody>
      </p:sp>
      <p:sp>
        <p:nvSpPr>
          <p:cNvPr id="6" name="TextBox 5"/>
          <p:cNvSpPr txBox="1"/>
          <p:nvPr/>
        </p:nvSpPr>
        <p:spPr>
          <a:xfrm>
            <a:off x="228600" y="3352800"/>
            <a:ext cx="1143000" cy="2892425"/>
          </a:xfrm>
          <a:prstGeom prst="rect">
            <a:avLst/>
          </a:prstGeom>
          <a:noFill/>
        </p:spPr>
        <p:txBody>
          <a:bodyPr>
            <a:spAutoFit/>
          </a:bodyPr>
          <a:lstStyle/>
          <a:p>
            <a:pPr algn="ctr" eaLnBrk="0" hangingPunct="0">
              <a:defRPr/>
            </a:pPr>
            <a:r>
              <a:rPr lang="en-US" sz="1300" dirty="0">
                <a:latin typeface="+mn-lt"/>
              </a:rPr>
              <a:t>These three levels are often subdivided within the economic activity group “tertiary” as services may be utilized by both consumers &amp; producers.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Political Geography</a:t>
            </a:r>
            <a:endParaRPr lang="en-US" dirty="0"/>
          </a:p>
        </p:txBody>
      </p:sp>
      <p:sp>
        <p:nvSpPr>
          <p:cNvPr id="6" name="Content Placeholder 5"/>
          <p:cNvSpPr>
            <a:spLocks noGrp="1"/>
          </p:cNvSpPr>
          <p:nvPr>
            <p:ph sz="half" idx="2"/>
          </p:nvPr>
        </p:nvSpPr>
        <p:spPr/>
        <p:txBody>
          <a:bodyPr>
            <a:normAutofit/>
          </a:bodyPr>
          <a:lstStyle/>
          <a:p>
            <a:r>
              <a:rPr lang="en-US" dirty="0"/>
              <a:t>a branch of </a:t>
            </a:r>
            <a:r>
              <a:rPr lang="en-US" dirty="0" smtClean="0"/>
              <a:t>human geography </a:t>
            </a:r>
            <a:r>
              <a:rPr lang="en-US" dirty="0"/>
              <a:t>that deals </a:t>
            </a:r>
            <a:r>
              <a:rPr lang="en-US" dirty="0" smtClean="0"/>
              <a:t>with governments</a:t>
            </a:r>
            <a:r>
              <a:rPr lang="en-US" dirty="0"/>
              <a:t>, </a:t>
            </a:r>
            <a:r>
              <a:rPr lang="en-US" dirty="0" smtClean="0"/>
              <a:t>boundaries </a:t>
            </a:r>
            <a:r>
              <a:rPr lang="en-US" dirty="0"/>
              <a:t>and subdivisions of political units (as nations or states), and the situations of </a:t>
            </a:r>
            <a:r>
              <a:rPr lang="en-US" dirty="0" smtClean="0"/>
              <a:t>cities. </a:t>
            </a:r>
            <a:endParaRPr lang="en-US" dirty="0"/>
          </a:p>
        </p:txBody>
      </p:sp>
      <p:pic>
        <p:nvPicPr>
          <p:cNvPr id="2050" name="Picture 2" descr="http://cdn.static-economist.com/sites/default/files/imagecache/original-size/images/2014/03/blogs/eastern-approaches/20140301_wom908.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450" y="1966081"/>
            <a:ext cx="4038600" cy="391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99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on Development</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b="1" dirty="0" smtClean="0"/>
              <a:t>Self-Sufficiency vs. International Trade</a:t>
            </a:r>
            <a:endParaRPr lang="en-US" sz="3200" b="1" dirty="0"/>
          </a:p>
        </p:txBody>
      </p:sp>
      <p:pic>
        <p:nvPicPr>
          <p:cNvPr id="23554" name="Picture 2" descr="http://www.tutor2u.net/blog/files/trade_barcode.jpg"/>
          <p:cNvPicPr>
            <a:picLocks noChangeAspect="1" noChangeArrowheads="1"/>
          </p:cNvPicPr>
          <p:nvPr/>
        </p:nvPicPr>
        <p:blipFill>
          <a:blip r:embed="rId2" cstate="print"/>
          <a:srcRect/>
          <a:stretch>
            <a:fillRect/>
          </a:stretch>
        </p:blipFill>
        <p:spPr bwMode="auto">
          <a:xfrm>
            <a:off x="1828800" y="2971800"/>
            <a:ext cx="4752975" cy="3171826"/>
          </a:xfrm>
          <a:prstGeom prst="rect">
            <a:avLst/>
          </a:prstGeom>
          <a:noFill/>
        </p:spPr>
      </p:pic>
    </p:spTree>
    <p:extLst>
      <p:ext uri="{BB962C8B-B14F-4D97-AF65-F5344CB8AC3E}">
        <p14:creationId xmlns:p14="http://schemas.microsoft.com/office/powerpoint/2010/main" val="253069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Self-Sufficiency </a:t>
            </a:r>
            <a:endParaRPr lang="en-US" dirty="0"/>
          </a:p>
        </p:txBody>
      </p:sp>
      <p:sp>
        <p:nvSpPr>
          <p:cNvPr id="8" name="Content Placeholder 7"/>
          <p:cNvSpPr>
            <a:spLocks noGrp="1"/>
          </p:cNvSpPr>
          <p:nvPr>
            <p:ph idx="1"/>
          </p:nvPr>
        </p:nvSpPr>
        <p:spPr/>
        <p:txBody>
          <a:bodyPr>
            <a:noAutofit/>
          </a:bodyPr>
          <a:lstStyle/>
          <a:p>
            <a:r>
              <a:rPr lang="en-US" sz="2800" b="1" dirty="0" smtClean="0"/>
              <a:t>Pros:</a:t>
            </a:r>
          </a:p>
          <a:p>
            <a:pPr lvl="1"/>
            <a:r>
              <a:rPr lang="en-US" sz="2800" dirty="0" smtClean="0"/>
              <a:t>Helps a fragile business by protecting them from large international corporations.</a:t>
            </a:r>
          </a:p>
          <a:p>
            <a:r>
              <a:rPr lang="en-US" sz="2800" b="1" dirty="0" smtClean="0"/>
              <a:t>Cons:</a:t>
            </a:r>
          </a:p>
          <a:p>
            <a:pPr lvl="1"/>
            <a:r>
              <a:rPr lang="en-US" sz="2800" dirty="0" smtClean="0"/>
              <a:t>Protectionist measures like tariffs, quotas and licenses tend to bring down the quality and speed of production/</a:t>
            </a:r>
          </a:p>
          <a:p>
            <a:pPr lvl="1"/>
            <a:r>
              <a:rPr lang="en-US" sz="2800" dirty="0" smtClean="0"/>
              <a:t>A country with a lot of protectionist measures also has a large complex administrative job.</a:t>
            </a:r>
            <a:endParaRPr lang="en-US" sz="2800" dirty="0"/>
          </a:p>
          <a:p>
            <a:pPr marL="777240" lvl="2" indent="0">
              <a:buNone/>
            </a:pPr>
            <a:endParaRPr lang="en-US" sz="2800" dirty="0" smtClean="0"/>
          </a:p>
        </p:txBody>
      </p:sp>
    </p:spTree>
    <p:extLst>
      <p:ext uri="{BB962C8B-B14F-4D97-AF65-F5344CB8AC3E}">
        <p14:creationId xmlns:p14="http://schemas.microsoft.com/office/powerpoint/2010/main" val="774768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a:t>
            </a:r>
            <a:endParaRPr lang="en-US" dirty="0"/>
          </a:p>
        </p:txBody>
      </p:sp>
      <p:sp>
        <p:nvSpPr>
          <p:cNvPr id="3" name="Content Placeholder 2"/>
          <p:cNvSpPr>
            <a:spLocks noGrp="1"/>
          </p:cNvSpPr>
          <p:nvPr>
            <p:ph idx="1"/>
          </p:nvPr>
        </p:nvSpPr>
        <p:spPr>
          <a:xfrm>
            <a:off x="457200" y="1752601"/>
            <a:ext cx="8229600" cy="2514600"/>
          </a:xfrm>
        </p:spPr>
        <p:txBody>
          <a:bodyPr>
            <a:normAutofit/>
          </a:bodyPr>
          <a:lstStyle/>
          <a:p>
            <a:r>
              <a:rPr lang="en-US" sz="2800" b="1" dirty="0" smtClean="0"/>
              <a:t>Globalization</a:t>
            </a:r>
          </a:p>
          <a:p>
            <a:pPr lvl="1"/>
            <a:r>
              <a:rPr lang="en-US" sz="2800" dirty="0" smtClean="0"/>
              <a:t>Increasing interconnectedness and spatial interaction among governments, cultures and economies. </a:t>
            </a:r>
          </a:p>
          <a:p>
            <a:pPr lvl="1"/>
            <a:r>
              <a:rPr lang="en-US" sz="2800" b="1" dirty="0" smtClean="0"/>
              <a:t>World Trade</a:t>
            </a:r>
            <a:endParaRPr lang="en-US" sz="2800" b="1" dirty="0"/>
          </a:p>
        </p:txBody>
      </p:sp>
      <p:pic>
        <p:nvPicPr>
          <p:cNvPr id="7170" name="Picture 2" descr="http://www.chinaustradelawblog.com/wp-content/uploads/sites/164/2010/08/Made_in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7047" y="3429000"/>
            <a:ext cx="4351087"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World Trade Organization (WTO)</a:t>
            </a:r>
            <a:br>
              <a:rPr lang="en-US" dirty="0" smtClean="0"/>
            </a:br>
            <a:endParaRPr lang="en-US" sz="3200" dirty="0"/>
          </a:p>
        </p:txBody>
      </p:sp>
      <p:sp>
        <p:nvSpPr>
          <p:cNvPr id="2" name="Content Placeholder 1"/>
          <p:cNvSpPr>
            <a:spLocks noGrp="1"/>
          </p:cNvSpPr>
          <p:nvPr>
            <p:ph idx="1"/>
          </p:nvPr>
        </p:nvSpPr>
        <p:spPr/>
        <p:txBody>
          <a:bodyPr/>
          <a:lstStyle/>
          <a:p>
            <a:r>
              <a:rPr lang="en-US" b="1" dirty="0" smtClean="0"/>
              <a:t>GOALS</a:t>
            </a:r>
            <a:r>
              <a:rPr lang="en-US" dirty="0" smtClean="0"/>
              <a:t>:</a:t>
            </a:r>
            <a:br>
              <a:rPr lang="en-US" dirty="0" smtClean="0"/>
            </a:br>
            <a:r>
              <a:rPr lang="en-US" dirty="0" smtClean="0"/>
              <a:t>Reduction in trade restrictions (tariffs, quotas and licenses) FREE TRADE!</a:t>
            </a:r>
          </a:p>
          <a:p>
            <a:r>
              <a:rPr lang="en-US" dirty="0" smtClean="0"/>
              <a:t>Reduction  of restrictions on the international movement of money by banks, cooperation's and wealthy people.</a:t>
            </a:r>
          </a:p>
          <a:p>
            <a:r>
              <a:rPr lang="en-US" dirty="0" smtClean="0"/>
              <a:t>Settles disputes over International Trade.</a:t>
            </a:r>
          </a:p>
          <a:p>
            <a:endParaRPr lang="en-US" dirty="0"/>
          </a:p>
        </p:txBody>
      </p:sp>
      <p:pic>
        <p:nvPicPr>
          <p:cNvPr id="24578" name="Picture 2" descr="http://globalhighered.files.wordpress.com/2008/03/wto-logo.jpg"/>
          <p:cNvPicPr>
            <a:picLocks noChangeAspect="1" noChangeArrowheads="1"/>
          </p:cNvPicPr>
          <p:nvPr/>
        </p:nvPicPr>
        <p:blipFill>
          <a:blip r:embed="rId2" cstate="print"/>
          <a:srcRect/>
          <a:stretch>
            <a:fillRect/>
          </a:stretch>
        </p:blipFill>
        <p:spPr bwMode="auto">
          <a:xfrm>
            <a:off x="1219200" y="4724400"/>
            <a:ext cx="6172200" cy="1835728"/>
          </a:xfrm>
          <a:prstGeom prst="rect">
            <a:avLst/>
          </a:prstGeom>
          <a:noFill/>
        </p:spPr>
      </p:pic>
    </p:spTree>
    <p:extLst>
      <p:ext uri="{BB962C8B-B14F-4D97-AF65-F5344CB8AC3E}">
        <p14:creationId xmlns:p14="http://schemas.microsoft.com/office/powerpoint/2010/main" val="3911805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2"/>
          <p:cNvSpPr>
            <a:spLocks noGrp="1"/>
          </p:cNvSpPr>
          <p:nvPr>
            <p:ph type="title"/>
          </p:nvPr>
        </p:nvSpPr>
        <p:spPr/>
        <p:txBody>
          <a:bodyPr/>
          <a:lstStyle/>
          <a:p>
            <a:r>
              <a:rPr lang="en-US" dirty="0" smtClean="0"/>
              <a:t>Gender and Development</a:t>
            </a:r>
          </a:p>
        </p:txBody>
      </p:sp>
      <p:sp>
        <p:nvSpPr>
          <p:cNvPr id="22531" name="Text Placeholder 13"/>
          <p:cNvSpPr>
            <a:spLocks noGrp="1"/>
          </p:cNvSpPr>
          <p:nvPr>
            <p:ph type="body" sz="quarter" idx="1"/>
          </p:nvPr>
        </p:nvSpPr>
        <p:spPr>
          <a:xfrm>
            <a:off x="609600" y="1752600"/>
            <a:ext cx="3886200" cy="639763"/>
          </a:xfrm>
        </p:spPr>
        <p:txBody>
          <a:bodyPr/>
          <a:lstStyle/>
          <a:p>
            <a:endParaRPr lang="en-US" sz="1800" dirty="0" smtClean="0"/>
          </a:p>
          <a:p>
            <a:endParaRPr lang="en-US" sz="1800" dirty="0" smtClean="0"/>
          </a:p>
          <a:p>
            <a:r>
              <a:rPr lang="en-US" dirty="0" smtClean="0"/>
              <a:t>Gender –related Development Index</a:t>
            </a:r>
          </a:p>
        </p:txBody>
      </p:sp>
      <p:sp>
        <p:nvSpPr>
          <p:cNvPr id="22533" name="Content Placeholder 16"/>
          <p:cNvSpPr>
            <a:spLocks noGrp="1"/>
          </p:cNvSpPr>
          <p:nvPr>
            <p:ph sz="quarter" idx="4"/>
          </p:nvPr>
        </p:nvSpPr>
        <p:spPr/>
        <p:txBody>
          <a:bodyPr/>
          <a:lstStyle/>
          <a:p>
            <a:pPr lvl="1"/>
            <a:r>
              <a:rPr lang="en-US" sz="2400" dirty="0" smtClean="0"/>
              <a:t>Economic indicators of empowerment</a:t>
            </a:r>
          </a:p>
          <a:p>
            <a:pPr lvl="1"/>
            <a:r>
              <a:rPr lang="en-US" sz="2400" dirty="0" smtClean="0"/>
              <a:t>Political indicators of empowerment</a:t>
            </a:r>
          </a:p>
          <a:p>
            <a:endParaRPr lang="en-US" dirty="0" smtClean="0"/>
          </a:p>
        </p:txBody>
      </p:sp>
      <p:sp>
        <p:nvSpPr>
          <p:cNvPr id="22534" name="Content Placeholder 17"/>
          <p:cNvSpPr>
            <a:spLocks noGrp="1"/>
          </p:cNvSpPr>
          <p:nvPr>
            <p:ph sz="quarter" idx="2"/>
          </p:nvPr>
        </p:nvSpPr>
        <p:spPr>
          <a:xfrm>
            <a:off x="609600" y="2438400"/>
            <a:ext cx="3886200" cy="3379387"/>
          </a:xfrm>
        </p:spPr>
        <p:txBody>
          <a:bodyPr>
            <a:spAutoFit/>
          </a:bodyPr>
          <a:lstStyle/>
          <a:p>
            <a:pPr lvl="1"/>
            <a:r>
              <a:rPr lang="en-US" sz="2400" dirty="0" smtClean="0"/>
              <a:t>Economic indicator of gender differences</a:t>
            </a:r>
          </a:p>
          <a:p>
            <a:pPr lvl="1"/>
            <a:r>
              <a:rPr lang="en-US" sz="2400" dirty="0" smtClean="0"/>
              <a:t>Social indicators of gender differences</a:t>
            </a:r>
          </a:p>
          <a:p>
            <a:pPr lvl="1"/>
            <a:r>
              <a:rPr lang="en-US" sz="2400" dirty="0" smtClean="0"/>
              <a:t>Demographic indicator of gender differences</a:t>
            </a:r>
          </a:p>
          <a:p>
            <a:pPr lvl="1"/>
            <a:endParaRPr lang="en-US" sz="1000" dirty="0" smtClean="0"/>
          </a:p>
        </p:txBody>
      </p:sp>
      <p:sp>
        <p:nvSpPr>
          <p:cNvPr id="8" name="Text Placeholder 15"/>
          <p:cNvSpPr>
            <a:spLocks noGrp="1"/>
          </p:cNvSpPr>
          <p:nvPr>
            <p:ph type="body" sz="quarter" idx="3"/>
          </p:nvPr>
        </p:nvSpPr>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r>
              <a:rPr lang="en-US" dirty="0" smtClean="0"/>
              <a:t>Gender Empowerment</a:t>
            </a:r>
            <a:endParaRPr lang="en-US" dirty="0"/>
          </a:p>
        </p:txBody>
      </p:sp>
    </p:spTree>
    <p:extLst>
      <p:ext uri="{BB962C8B-B14F-4D97-AF65-F5344CB8AC3E}">
        <p14:creationId xmlns:p14="http://schemas.microsoft.com/office/powerpoint/2010/main" val="621073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pic>
        <p:nvPicPr>
          <p:cNvPr id="19458" name="Picture 2" descr="http://www.agr.state.il.us/wp-content/uploads/agriculture.jpg"/>
          <p:cNvPicPr>
            <a:picLocks noGrp="1" noChangeAspect="1" noChangeArrowheads="1"/>
          </p:cNvPicPr>
          <p:nvPr>
            <p:ph idx="1"/>
          </p:nvPr>
        </p:nvPicPr>
        <p:blipFill>
          <a:blip r:embed="rId2" cstate="print"/>
          <a:srcRect/>
          <a:stretch>
            <a:fillRect/>
          </a:stretch>
        </p:blipFill>
        <p:spPr bwMode="auto">
          <a:xfrm>
            <a:off x="2190750" y="2077244"/>
            <a:ext cx="4762500" cy="3724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on the origins of Agriculture</a:t>
            </a:r>
            <a:endParaRPr lang="en-US" dirty="0"/>
          </a:p>
        </p:txBody>
      </p:sp>
      <p:sp>
        <p:nvSpPr>
          <p:cNvPr id="3" name="Content Placeholder 2"/>
          <p:cNvSpPr>
            <a:spLocks noGrp="1"/>
          </p:cNvSpPr>
          <p:nvPr>
            <p:ph sz="half" idx="1"/>
          </p:nvPr>
        </p:nvSpPr>
        <p:spPr>
          <a:xfrm>
            <a:off x="426128" y="1719071"/>
            <a:ext cx="3536272" cy="4407408"/>
          </a:xfrm>
        </p:spPr>
        <p:txBody>
          <a:bodyPr/>
          <a:lstStyle/>
          <a:p>
            <a:r>
              <a:rPr lang="en-US" sz="2400" b="1" dirty="0" smtClean="0"/>
              <a:t>Vegetative planting</a:t>
            </a:r>
          </a:p>
          <a:p>
            <a:pPr lvl="1"/>
            <a:r>
              <a:rPr lang="en-US" sz="2000" dirty="0" smtClean="0"/>
              <a:t>Cutting off the a stem of another plant or by dividing up roots of a plant. </a:t>
            </a:r>
            <a:endParaRPr lang="en-US" sz="1600" dirty="0"/>
          </a:p>
          <a:p>
            <a:r>
              <a:rPr lang="en-US" sz="2400" b="1" dirty="0"/>
              <a:t>Seed agriculture:</a:t>
            </a:r>
          </a:p>
          <a:p>
            <a:pPr lvl="1"/>
            <a:r>
              <a:rPr lang="en-US" sz="2000" dirty="0"/>
              <a:t>Farming through the planting of seeds rather than planting part of the parent plant</a:t>
            </a:r>
          </a:p>
          <a:p>
            <a:endParaRPr lang="en-US" dirty="0" smtClean="0"/>
          </a:p>
        </p:txBody>
      </p:sp>
      <p:pic>
        <p:nvPicPr>
          <p:cNvPr id="8194" name="Picture 2" descr="http://lewishistoricalsociety.com/wiki2011/article_image.php?image_type=article&amp;id=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981200"/>
            <a:ext cx="5029200" cy="367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sz="3600" smtClean="0"/>
              <a:t>Carl Sauer (1889-1975)</a:t>
            </a:r>
            <a:br>
              <a:rPr lang="en-US" sz="3600" smtClean="0"/>
            </a:br>
            <a:r>
              <a:rPr lang="en-US" sz="3600" smtClean="0"/>
              <a:t>Theory of Vegetative Hearth</a:t>
            </a:r>
          </a:p>
        </p:txBody>
      </p:sp>
      <p:sp>
        <p:nvSpPr>
          <p:cNvPr id="9219" name="Text Placeholder 3"/>
          <p:cNvSpPr>
            <a:spLocks noGrp="1"/>
          </p:cNvSpPr>
          <p:nvPr>
            <p:ph sz="half" idx="1"/>
          </p:nvPr>
        </p:nvSpPr>
        <p:spPr>
          <a:xfrm>
            <a:off x="457200" y="1600200"/>
            <a:ext cx="4038600" cy="2514600"/>
          </a:xfrm>
        </p:spPr>
        <p:txBody>
          <a:bodyPr>
            <a:normAutofit fontScale="92500"/>
          </a:bodyPr>
          <a:lstStyle/>
          <a:p>
            <a:r>
              <a:rPr lang="en-US" sz="2000" b="1" smtClean="0"/>
              <a:t>American Geographer </a:t>
            </a:r>
            <a:r>
              <a:rPr lang="en-US" sz="2000" smtClean="0"/>
              <a:t>and professor at Berkeley </a:t>
            </a:r>
          </a:p>
          <a:p>
            <a:r>
              <a:rPr lang="en-US" sz="2000" smtClean="0"/>
              <a:t>Was a forerunner in cultural geography and the concept of the “cultural landscape”</a:t>
            </a:r>
          </a:p>
          <a:p>
            <a:r>
              <a:rPr lang="en-US" sz="2000" smtClean="0"/>
              <a:t>Wrote: </a:t>
            </a:r>
            <a:r>
              <a:rPr lang="en-US" sz="2000" i="1" smtClean="0"/>
              <a:t>Agricultural Origins and Dispersals</a:t>
            </a:r>
            <a:r>
              <a:rPr lang="en-US" sz="2000" smtClean="0"/>
              <a:t> (1952). </a:t>
            </a:r>
          </a:p>
          <a:p>
            <a:endParaRPr lang="en-US" sz="2000" smtClean="0"/>
          </a:p>
        </p:txBody>
      </p:sp>
      <p:sp>
        <p:nvSpPr>
          <p:cNvPr id="9220" name="Content Placeholder 4"/>
          <p:cNvSpPr>
            <a:spLocks noGrp="1"/>
          </p:cNvSpPr>
          <p:nvPr>
            <p:ph sz="half" idx="2"/>
          </p:nvPr>
        </p:nvSpPr>
        <p:spPr/>
        <p:txBody>
          <a:bodyPr>
            <a:normAutofit fontScale="92500"/>
          </a:bodyPr>
          <a:lstStyle/>
          <a:p>
            <a:r>
              <a:rPr lang="en-US" b="1" dirty="0" smtClean="0"/>
              <a:t>Agriculture</a:t>
            </a:r>
            <a:r>
              <a:rPr lang="en-US" dirty="0" smtClean="0"/>
              <a:t> probably did not originate in one location, but began in multiple, independent hearths, or points of origin. From these hearths agricultural practices diffused across Earth’s surface.</a:t>
            </a:r>
          </a:p>
          <a:p>
            <a:endParaRPr lang="en-US" dirty="0" smtClean="0"/>
          </a:p>
        </p:txBody>
      </p:sp>
      <p:pic>
        <p:nvPicPr>
          <p:cNvPr id="9221" name="Picture 6" descr="http://image1.findagrave.com/photos/2010/95/12713336_127057247781.jpg"/>
          <p:cNvPicPr>
            <a:picLocks noChangeAspect="1" noChangeArrowheads="1"/>
          </p:cNvPicPr>
          <p:nvPr/>
        </p:nvPicPr>
        <p:blipFill>
          <a:blip r:embed="rId2" cstate="print"/>
          <a:srcRect/>
          <a:stretch>
            <a:fillRect/>
          </a:stretch>
        </p:blipFill>
        <p:spPr bwMode="auto">
          <a:xfrm>
            <a:off x="1447800" y="3886200"/>
            <a:ext cx="2133600" cy="269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normAutofit fontScale="90000"/>
          </a:bodyPr>
          <a:lstStyle/>
          <a:p>
            <a:r>
              <a:rPr lang="en-US" smtClean="0"/>
              <a:t>Difference between Subsistence and Commercial Agriculture?</a:t>
            </a:r>
          </a:p>
        </p:txBody>
      </p:sp>
      <p:sp>
        <p:nvSpPr>
          <p:cNvPr id="25603" name="Content Placeholder 7"/>
          <p:cNvSpPr>
            <a:spLocks noGrp="1"/>
          </p:cNvSpPr>
          <p:nvPr>
            <p:ph idx="1"/>
          </p:nvPr>
        </p:nvSpPr>
        <p:spPr>
          <a:xfrm>
            <a:off x="457200" y="1752600"/>
            <a:ext cx="5257800" cy="4373563"/>
          </a:xfrm>
        </p:spPr>
        <p:txBody>
          <a:bodyPr/>
          <a:lstStyle/>
          <a:p>
            <a:r>
              <a:rPr lang="en-US" dirty="0" smtClean="0"/>
              <a:t>What is the purpose of the farming?</a:t>
            </a:r>
          </a:p>
          <a:p>
            <a:r>
              <a:rPr lang="en-US" dirty="0" smtClean="0"/>
              <a:t>What percentage of farmers are in the labor force?</a:t>
            </a:r>
          </a:p>
          <a:p>
            <a:r>
              <a:rPr lang="en-US" dirty="0" smtClean="0"/>
              <a:t>Is there use of machinery? </a:t>
            </a:r>
          </a:p>
          <a:p>
            <a:r>
              <a:rPr lang="en-US" dirty="0" smtClean="0"/>
              <a:t>How big is the farm?</a:t>
            </a:r>
          </a:p>
          <a:p>
            <a:r>
              <a:rPr lang="en-US" dirty="0" smtClean="0"/>
              <a:t>Is there are relationship to the farm and another business?</a:t>
            </a:r>
          </a:p>
        </p:txBody>
      </p:sp>
      <p:pic>
        <p:nvPicPr>
          <p:cNvPr id="4098" name="Picture 2" descr="http://www.sustainablebusinesstoolkit.com/wp-content/uploads/2012/11/commercial-urban-fa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498" y="2590800"/>
            <a:ext cx="3197902"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8600"/>
            <a:ext cx="9144000" cy="838200"/>
          </a:xfrm>
        </p:spPr>
        <p:txBody>
          <a:bodyPr/>
          <a:lstStyle/>
          <a:p>
            <a:pPr>
              <a:defRPr/>
            </a:pPr>
            <a:r>
              <a:rPr lang="en-US" dirty="0" smtClean="0">
                <a:latin typeface="+mn-lt"/>
              </a:rPr>
              <a:t>Classifying Agricultural Regions</a:t>
            </a:r>
          </a:p>
        </p:txBody>
      </p:sp>
      <p:sp>
        <p:nvSpPr>
          <p:cNvPr id="26627" name="Rectangle 3"/>
          <p:cNvSpPr>
            <a:spLocks noGrp="1" noChangeArrowheads="1"/>
          </p:cNvSpPr>
          <p:nvPr>
            <p:ph sz="quarter" idx="1"/>
          </p:nvPr>
        </p:nvSpPr>
        <p:spPr>
          <a:xfrm>
            <a:off x="228600" y="1600200"/>
            <a:ext cx="8686800" cy="2514600"/>
          </a:xfrm>
        </p:spPr>
        <p:txBody>
          <a:bodyPr>
            <a:normAutofit/>
          </a:bodyPr>
          <a:lstStyle/>
          <a:p>
            <a:pPr lvl="1">
              <a:spcBef>
                <a:spcPct val="0"/>
              </a:spcBef>
            </a:pPr>
            <a:r>
              <a:rPr lang="en-US" sz="2800" b="1" dirty="0" smtClean="0"/>
              <a:t>Subsistence agriculture </a:t>
            </a:r>
            <a:r>
              <a:rPr lang="en-US" sz="2800" dirty="0" smtClean="0"/>
              <a:t>is the production of food primarily for consumption by the farmer’s family</a:t>
            </a:r>
          </a:p>
          <a:p>
            <a:pPr lvl="1">
              <a:spcBef>
                <a:spcPct val="0"/>
              </a:spcBef>
            </a:pPr>
            <a:r>
              <a:rPr lang="en-US" sz="2800" b="1" dirty="0" smtClean="0"/>
              <a:t>Commercial agriculture </a:t>
            </a:r>
            <a:r>
              <a:rPr lang="en-US" sz="2800" dirty="0" smtClean="0"/>
              <a:t>is the production of food primarily for sale off the farm</a:t>
            </a:r>
          </a:p>
        </p:txBody>
      </p:sp>
      <p:graphicFrame>
        <p:nvGraphicFramePr>
          <p:cNvPr id="4" name="Table 3"/>
          <p:cNvGraphicFramePr>
            <a:graphicFrameLocks noGrp="1"/>
          </p:cNvGraphicFramePr>
          <p:nvPr/>
        </p:nvGraphicFramePr>
        <p:xfrm>
          <a:off x="304800" y="4191000"/>
          <a:ext cx="8534399" cy="2163763"/>
        </p:xfrm>
        <a:graphic>
          <a:graphicData uri="http://schemas.openxmlformats.org/drawingml/2006/table">
            <a:tbl>
              <a:tblPr/>
              <a:tblGrid>
                <a:gridCol w="1180495"/>
                <a:gridCol w="1374019"/>
                <a:gridCol w="1374019"/>
                <a:gridCol w="1374019"/>
                <a:gridCol w="1374019"/>
                <a:gridCol w="1857828"/>
              </a:tblGrid>
              <a:tr h="189490">
                <a:tc>
                  <a:txBody>
                    <a:bodyPr/>
                    <a:lstStyle/>
                    <a:p>
                      <a:pPr marL="0" marR="0" algn="ctr">
                        <a:spcBef>
                          <a:spcPts val="0"/>
                        </a:spcBef>
                        <a:spcAft>
                          <a:spcPts val="0"/>
                        </a:spcAft>
                      </a:pPr>
                      <a:r>
                        <a:rPr lang="en-US" sz="1200" b="1" dirty="0">
                          <a:latin typeface="Arial"/>
                          <a:ea typeface="Times New Roman"/>
                          <a:cs typeface="Times New Roman"/>
                        </a:rPr>
                        <a:t>Practice</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200" b="1" dirty="0">
                          <a:latin typeface="Arial"/>
                          <a:ea typeface="Times New Roman"/>
                          <a:cs typeface="Times New Roman"/>
                        </a:rPr>
                        <a:t>Purpose</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200" b="1" dirty="0">
                          <a:latin typeface="Arial"/>
                          <a:ea typeface="Times New Roman"/>
                          <a:cs typeface="Times New Roman"/>
                        </a:rPr>
                        <a:t>Labor force</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200" b="1" dirty="0">
                          <a:latin typeface="Arial"/>
                          <a:ea typeface="Times New Roman"/>
                          <a:cs typeface="Times New Roman"/>
                        </a:rPr>
                        <a:t>Machinery</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200" b="1" dirty="0">
                          <a:latin typeface="Arial"/>
                          <a:ea typeface="Times New Roman"/>
                          <a:cs typeface="Times New Roman"/>
                        </a:rPr>
                        <a:t>Farm size</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200" b="1" dirty="0">
                          <a:latin typeface="Arial"/>
                          <a:ea typeface="Times New Roman"/>
                          <a:cs typeface="Times New Roman"/>
                        </a:rPr>
                        <a:t>Off farm contact</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759336">
                <a:tc>
                  <a:txBody>
                    <a:bodyPr/>
                    <a:lstStyle/>
                    <a:p>
                      <a:pPr marL="0" marR="0" algn="ctr">
                        <a:spcBef>
                          <a:spcPts val="0"/>
                        </a:spcBef>
                        <a:spcAft>
                          <a:spcPts val="0"/>
                        </a:spcAft>
                      </a:pPr>
                      <a:r>
                        <a:rPr lang="en-US" sz="1200" b="1" dirty="0">
                          <a:latin typeface="Arial"/>
                          <a:ea typeface="Times New Roman"/>
                          <a:cs typeface="Times New Roman"/>
                        </a:rPr>
                        <a:t>Subsistence agriculture</a:t>
                      </a:r>
                      <a:endParaRPr lang="en-US" sz="1200" b="1" dirty="0">
                        <a:latin typeface="Adelon-Light"/>
                        <a:ea typeface="Times New Roman"/>
                        <a:cs typeface="Times New Roman"/>
                      </a:endParaRPr>
                    </a:p>
                    <a:p>
                      <a:pPr marL="0" marR="0" algn="ctr">
                        <a:spcBef>
                          <a:spcPts val="0"/>
                        </a:spcBef>
                        <a:spcAft>
                          <a:spcPts val="0"/>
                        </a:spcAft>
                      </a:pPr>
                      <a:r>
                        <a:rPr lang="en-US" sz="1200" b="1" dirty="0">
                          <a:latin typeface="Arial"/>
                          <a:ea typeface="Times New Roman"/>
                          <a:cs typeface="Times New Roman"/>
                        </a:rPr>
                        <a:t>LDCs</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Personal consumption</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On average 55% of workforce engaged in farming</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Human and animal powered tools</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cs typeface="Times New Roman"/>
                        </a:rPr>
                        <a:t>Very small</a:t>
                      </a:r>
                      <a:endParaRPr lang="en-US" sz="120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Occasional surplus sold</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937">
                <a:tc>
                  <a:txBody>
                    <a:bodyPr/>
                    <a:lstStyle/>
                    <a:p>
                      <a:pPr marL="0" marR="0" algn="ctr">
                        <a:spcBef>
                          <a:spcPts val="0"/>
                        </a:spcBef>
                        <a:spcAft>
                          <a:spcPts val="0"/>
                        </a:spcAft>
                      </a:pPr>
                      <a:r>
                        <a:rPr lang="en-US" sz="1200" b="1" dirty="0">
                          <a:latin typeface="Arial"/>
                          <a:ea typeface="Times New Roman"/>
                          <a:cs typeface="Times New Roman"/>
                        </a:rPr>
                        <a:t>Commercial agriculture</a:t>
                      </a:r>
                      <a:endParaRPr lang="en-US" sz="1200" b="1" dirty="0">
                        <a:latin typeface="Adelon-Light"/>
                        <a:ea typeface="Times New Roman"/>
                        <a:cs typeface="Times New Roman"/>
                      </a:endParaRPr>
                    </a:p>
                    <a:p>
                      <a:pPr marL="0" marR="0" algn="ctr">
                        <a:spcBef>
                          <a:spcPts val="0"/>
                        </a:spcBef>
                        <a:spcAft>
                          <a:spcPts val="0"/>
                        </a:spcAft>
                      </a:pPr>
                      <a:r>
                        <a:rPr lang="en-US" sz="1200" b="1" dirty="0">
                          <a:latin typeface="Arial"/>
                          <a:ea typeface="Times New Roman"/>
                          <a:cs typeface="Times New Roman"/>
                        </a:rPr>
                        <a:t>MDCs</a:t>
                      </a:r>
                      <a:endParaRPr lang="en-US" sz="1200" b="1"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cs typeface="Times New Roman"/>
                        </a:rPr>
                        <a:t>Grow crops and raise animals primarily for sale off the farm for profit</a:t>
                      </a:r>
                      <a:endParaRPr lang="en-US" sz="120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On average 5% of workforce engaged in farming</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Mechanized farm machines, computer technology and science</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cs typeface="Times New Roman"/>
                        </a:rPr>
                        <a:t>Large [US average in 2008 = 418 acres]</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latin typeface="Arial"/>
                          <a:ea typeface="Times New Roman"/>
                          <a:cs typeface="Times New Roman"/>
                        </a:rPr>
                        <a:t>agribusiness – </a:t>
                      </a:r>
                      <a:r>
                        <a:rPr lang="en-US" sz="1200" dirty="0">
                          <a:latin typeface="Arial"/>
                          <a:ea typeface="Times New Roman"/>
                          <a:cs typeface="Times New Roman"/>
                        </a:rPr>
                        <a:t>farms</a:t>
                      </a:r>
                      <a:r>
                        <a:rPr lang="en-US" sz="1200" i="1" dirty="0">
                          <a:latin typeface="Arial"/>
                          <a:ea typeface="Times New Roman"/>
                          <a:cs typeface="Times New Roman"/>
                        </a:rPr>
                        <a:t> </a:t>
                      </a:r>
                      <a:r>
                        <a:rPr lang="en-US" sz="1200" dirty="0">
                          <a:latin typeface="Arial"/>
                          <a:ea typeface="Times New Roman"/>
                          <a:cs typeface="Times New Roman"/>
                        </a:rPr>
                        <a:t>one part of a large food production industry including food processing, packaging, sorting, distributing, and retailing</a:t>
                      </a:r>
                      <a:endParaRPr lang="en-US" sz="1200" dirty="0">
                        <a:latin typeface="Adelon-Light"/>
                        <a:ea typeface="Times New Roman"/>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sz="4000" dirty="0" smtClean="0">
                <a:effectLst>
                  <a:outerShdw blurRad="38100" dist="38100" dir="2700000" algn="tl">
                    <a:srgbClr val="000000">
                      <a:alpha val="43137"/>
                    </a:srgbClr>
                  </a:outerShdw>
                </a:effectLst>
              </a:rPr>
              <a:t>Colonialism</a:t>
            </a:r>
          </a:p>
        </p:txBody>
      </p:sp>
      <p:pic>
        <p:nvPicPr>
          <p:cNvPr id="22531" name="Picture 6" descr="File:Colonisation 1800.pn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14400" y="3048000"/>
            <a:ext cx="7543800" cy="3610842"/>
          </a:xfrm>
        </p:spPr>
      </p:pic>
      <p:sp>
        <p:nvSpPr>
          <p:cNvPr id="22532" name="Content Placeholder 3"/>
          <p:cNvSpPr>
            <a:spLocks noGrp="1"/>
          </p:cNvSpPr>
          <p:nvPr>
            <p:ph sz="half" idx="4294967295"/>
          </p:nvPr>
        </p:nvSpPr>
        <p:spPr>
          <a:xfrm>
            <a:off x="457200" y="1600200"/>
            <a:ext cx="8534400" cy="1066800"/>
          </a:xfrm>
        </p:spPr>
        <p:txBody>
          <a:bodyPr>
            <a:noAutofit/>
          </a:bodyPr>
          <a:lstStyle/>
          <a:p>
            <a:pPr>
              <a:buFont typeface="Arial" pitchFamily="34" charset="0"/>
              <a:buNone/>
            </a:pPr>
            <a:r>
              <a:rPr lang="en-US" sz="2000" b="1" dirty="0" smtClean="0"/>
              <a:t>Colonialism</a:t>
            </a:r>
          </a:p>
          <a:p>
            <a:pPr lvl="1"/>
            <a:r>
              <a:rPr lang="en-US" b="1" dirty="0" smtClean="0"/>
              <a:t>The effort by one country to establish </a:t>
            </a:r>
            <a:r>
              <a:rPr lang="en-US" b="1" u="sng" dirty="0" smtClean="0"/>
              <a:t>settlement</a:t>
            </a:r>
            <a:r>
              <a:rPr lang="en-US" b="1" dirty="0" smtClean="0"/>
              <a:t>s in a territory and to impose its political, economic and cultural principles on that territory. Began in the 1400s.</a:t>
            </a:r>
          </a:p>
        </p:txBody>
      </p:sp>
    </p:spTree>
    <p:extLst>
      <p:ext uri="{BB962C8B-B14F-4D97-AF65-F5344CB8AC3E}">
        <p14:creationId xmlns:p14="http://schemas.microsoft.com/office/powerpoint/2010/main" val="1918585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originals/20/cc/3e/20cc3e34f120bac2dcce07c085ae82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659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17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LDCs</a:t>
            </a:r>
          </a:p>
        </p:txBody>
      </p:sp>
      <p:sp>
        <p:nvSpPr>
          <p:cNvPr id="3" name="Content Placeholder 2"/>
          <p:cNvSpPr>
            <a:spLocks noGrp="1"/>
          </p:cNvSpPr>
          <p:nvPr>
            <p:ph idx="1"/>
          </p:nvPr>
        </p:nvSpPr>
        <p:spPr>
          <a:xfrm>
            <a:off x="457200" y="1524000"/>
            <a:ext cx="8229600" cy="1447800"/>
          </a:xfrm>
        </p:spPr>
        <p:txBody>
          <a:bodyPr/>
          <a:lstStyle/>
          <a:p>
            <a:pPr>
              <a:defRPr/>
            </a:pPr>
            <a:r>
              <a:rPr lang="en-US" sz="2800" b="1" dirty="0" smtClean="0"/>
              <a:t>Intensive subsistence agriculture</a:t>
            </a:r>
          </a:p>
          <a:p>
            <a:pPr lvl="1">
              <a:defRPr/>
            </a:pPr>
            <a:r>
              <a:rPr lang="en-US" sz="2400" dirty="0" smtClean="0"/>
              <a:t>Intensive subsistence with wet rice dominant</a:t>
            </a:r>
          </a:p>
          <a:p>
            <a:pPr lvl="1">
              <a:defRPr/>
            </a:pPr>
            <a:r>
              <a:rPr lang="en-US" sz="2400" dirty="0" smtClean="0"/>
              <a:t>Intensive subsistence with wet rice </a:t>
            </a:r>
            <a:r>
              <a:rPr lang="en-US" sz="2400" u="sng" dirty="0" smtClean="0"/>
              <a:t>not</a:t>
            </a:r>
            <a:r>
              <a:rPr lang="en-US" sz="2400" dirty="0" smtClean="0"/>
              <a:t> dominant</a:t>
            </a:r>
          </a:p>
          <a:p>
            <a:pPr marL="0" indent="0">
              <a:buFont typeface="Arial" charset="0"/>
              <a:buNone/>
              <a:defRPr/>
            </a:pPr>
            <a:endParaRPr lang="en-US" dirty="0" smtClean="0"/>
          </a:p>
          <a:p>
            <a:pPr>
              <a:defRPr/>
            </a:pPr>
            <a:endParaRPr lang="en-US" dirty="0" smtClean="0"/>
          </a:p>
          <a:p>
            <a:pPr>
              <a:defRPr/>
            </a:pPr>
            <a:endParaRPr lang="en-US" dirty="0"/>
          </a:p>
        </p:txBody>
      </p:sp>
      <p:pic>
        <p:nvPicPr>
          <p:cNvPr id="35844" name="Picture 2" descr="http://upload.wikimedia.org/wikipedia/commons/5/56/Rice_fields_mazandaran.jpg"/>
          <p:cNvPicPr>
            <a:picLocks noChangeAspect="1" noChangeArrowheads="1"/>
          </p:cNvPicPr>
          <p:nvPr/>
        </p:nvPicPr>
        <p:blipFill>
          <a:blip r:embed="rId2" cstate="print"/>
          <a:srcRect/>
          <a:stretch>
            <a:fillRect/>
          </a:stretch>
        </p:blipFill>
        <p:spPr bwMode="auto">
          <a:xfrm>
            <a:off x="267269" y="2934317"/>
            <a:ext cx="2743200" cy="3657600"/>
          </a:xfrm>
          <a:prstGeom prst="rect">
            <a:avLst/>
          </a:prstGeom>
          <a:noFill/>
          <a:ln w="9525">
            <a:noFill/>
            <a:miter lim="800000"/>
            <a:headEnd/>
            <a:tailEnd/>
          </a:ln>
        </p:spPr>
      </p:pic>
      <p:pic>
        <p:nvPicPr>
          <p:cNvPr id="35845" name="Picture 4" descr="http://static.persquaremile.com/wp-content/uploads/2011/04/two-indian-farmers-in-a-wheat-field1.jpg"/>
          <p:cNvPicPr>
            <a:picLocks noChangeAspect="1" noChangeArrowheads="1"/>
          </p:cNvPicPr>
          <p:nvPr/>
        </p:nvPicPr>
        <p:blipFill>
          <a:blip r:embed="rId3" cstate="print"/>
          <a:srcRect/>
          <a:stretch>
            <a:fillRect/>
          </a:stretch>
        </p:blipFill>
        <p:spPr bwMode="auto">
          <a:xfrm>
            <a:off x="3381375" y="2914983"/>
            <a:ext cx="53689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normAutofit fontScale="90000"/>
          </a:bodyPr>
          <a:lstStyle/>
          <a:p>
            <a:r>
              <a:rPr lang="en-US" dirty="0" smtClean="0"/>
              <a:t>LDCs</a:t>
            </a:r>
            <a:br>
              <a:rPr lang="en-US" dirty="0" smtClean="0"/>
            </a:br>
            <a:r>
              <a:rPr lang="en-US" dirty="0" smtClean="0"/>
              <a:t>Shifting Agriculture</a:t>
            </a:r>
          </a:p>
        </p:txBody>
      </p:sp>
      <p:sp>
        <p:nvSpPr>
          <p:cNvPr id="31747" name="Content Placeholder 5"/>
          <p:cNvSpPr>
            <a:spLocks noGrp="1"/>
          </p:cNvSpPr>
          <p:nvPr>
            <p:ph idx="1"/>
          </p:nvPr>
        </p:nvSpPr>
        <p:spPr>
          <a:xfrm>
            <a:off x="457200" y="1905000"/>
            <a:ext cx="8229600" cy="1143000"/>
          </a:xfrm>
        </p:spPr>
        <p:txBody>
          <a:bodyPr>
            <a:noAutofit/>
          </a:bodyPr>
          <a:lstStyle/>
          <a:p>
            <a:pPr lvl="1"/>
            <a:r>
              <a:rPr lang="en-US" sz="2400" dirty="0" smtClean="0">
                <a:latin typeface="Maiandra GD" pitchFamily="34" charset="0"/>
              </a:rPr>
              <a:t>Clearing land for planting by slashing vegetation and burning what is left of the debris. The ash has nutrients that are good for crops.</a:t>
            </a:r>
          </a:p>
          <a:p>
            <a:pPr lvl="1"/>
            <a:r>
              <a:rPr lang="en-US" sz="2400" dirty="0" smtClean="0">
                <a:latin typeface="Maiandra GD" pitchFamily="34" charset="0"/>
              </a:rPr>
              <a:t>Cleared field is only useful for a few years and then is left fallow for several years until soil recovers.</a:t>
            </a:r>
            <a:endParaRPr lang="en-US" sz="2400" dirty="0" smtClean="0"/>
          </a:p>
        </p:txBody>
      </p:sp>
      <p:pic>
        <p:nvPicPr>
          <p:cNvPr id="21509" name="Picture 5" descr="http://www.fredhoogervorst.com/oni.app/local/upload/02932.jpg"/>
          <p:cNvPicPr>
            <a:picLocks noChangeAspect="1" noChangeArrowheads="1"/>
          </p:cNvPicPr>
          <p:nvPr/>
        </p:nvPicPr>
        <p:blipFill>
          <a:blip r:embed="rId2" cstate="print"/>
          <a:srcRect/>
          <a:stretch>
            <a:fillRect/>
          </a:stretch>
        </p:blipFill>
        <p:spPr bwMode="auto">
          <a:xfrm>
            <a:off x="990599" y="4038600"/>
            <a:ext cx="3903907" cy="2514600"/>
          </a:xfrm>
          <a:prstGeom prst="rect">
            <a:avLst/>
          </a:prstGeom>
          <a:noFill/>
          <a:ln>
            <a:solidFill>
              <a:schemeClr val="tx1">
                <a:lumMod val="85000"/>
                <a:lumOff val="15000"/>
              </a:schemeClr>
            </a:solidFill>
          </a:ln>
          <a:extLst/>
        </p:spPr>
      </p:pic>
      <p:sp>
        <p:nvSpPr>
          <p:cNvPr id="31749" name="TextBox 1"/>
          <p:cNvSpPr txBox="1">
            <a:spLocks noChangeArrowheads="1"/>
          </p:cNvSpPr>
          <p:nvPr/>
        </p:nvSpPr>
        <p:spPr bwMode="auto">
          <a:xfrm>
            <a:off x="6043613" y="4267200"/>
            <a:ext cx="2719387" cy="2523768"/>
          </a:xfrm>
          <a:prstGeom prst="rect">
            <a:avLst/>
          </a:prstGeom>
          <a:noFill/>
          <a:ln w="9525">
            <a:noFill/>
            <a:miter lim="800000"/>
            <a:headEnd/>
            <a:tailEnd/>
          </a:ln>
        </p:spPr>
        <p:txBody>
          <a:bodyPr wrap="square">
            <a:spAutoFit/>
          </a:bodyPr>
          <a:lstStyle/>
          <a:p>
            <a:r>
              <a:rPr lang="en-US" sz="2000" b="1" dirty="0"/>
              <a:t>Crops for shifting Cultivation</a:t>
            </a:r>
            <a:r>
              <a:rPr lang="en-US" sz="2000" dirty="0"/>
              <a:t>:</a:t>
            </a:r>
          </a:p>
          <a:p>
            <a:r>
              <a:rPr lang="en-US" sz="2000" dirty="0"/>
              <a:t>-rice (Asia)</a:t>
            </a:r>
          </a:p>
          <a:p>
            <a:r>
              <a:rPr lang="en-US" sz="2000" dirty="0"/>
              <a:t>-maize and cassava (S. America)</a:t>
            </a:r>
          </a:p>
          <a:p>
            <a:r>
              <a:rPr lang="en-US" sz="2000" dirty="0"/>
              <a:t>-millet and sorghum (Africa</a:t>
            </a:r>
            <a:r>
              <a:rPr lang="en-US" sz="1400" dirty="0"/>
              <a: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219200"/>
            <a:ext cx="8229600" cy="1905000"/>
          </a:xfrm>
        </p:spPr>
        <p:txBody>
          <a:bodyPr>
            <a:normAutofit fontScale="85000" lnSpcReduction="20000"/>
          </a:bodyPr>
          <a:lstStyle/>
          <a:p>
            <a:endParaRPr lang="en-US" sz="2800" b="1" dirty="0" smtClean="0"/>
          </a:p>
          <a:p>
            <a:r>
              <a:rPr lang="en-US" sz="2800" b="1" dirty="0" smtClean="0"/>
              <a:t>Pastoral nomadism</a:t>
            </a:r>
            <a:endParaRPr lang="en-US" sz="700" b="1" dirty="0" smtClean="0"/>
          </a:p>
          <a:p>
            <a:pPr lvl="1"/>
            <a:r>
              <a:rPr lang="en-US" sz="2400" dirty="0" smtClean="0"/>
              <a:t>Herding of domesticated animals for the use of their skins, and milk. Nomads are grain eaters who do not actually eat the meat of their herds.</a:t>
            </a:r>
          </a:p>
          <a:p>
            <a:pPr lvl="1"/>
            <a:r>
              <a:rPr lang="en-US" sz="2400" dirty="0" smtClean="0"/>
              <a:t>Only about 15 million people are pastoral nomads</a:t>
            </a:r>
          </a:p>
          <a:p>
            <a:pPr lvl="1"/>
            <a:endParaRPr lang="en-US" sz="2400" dirty="0" smtClean="0"/>
          </a:p>
          <a:p>
            <a:pPr lvl="1"/>
            <a:endParaRPr lang="en-US" sz="2400" dirty="0" smtClean="0"/>
          </a:p>
        </p:txBody>
      </p:sp>
      <p:sp>
        <p:nvSpPr>
          <p:cNvPr id="34819" name="Title 1"/>
          <p:cNvSpPr>
            <a:spLocks noGrp="1"/>
          </p:cNvSpPr>
          <p:nvPr>
            <p:ph type="title"/>
          </p:nvPr>
        </p:nvSpPr>
        <p:spPr/>
        <p:txBody>
          <a:bodyPr/>
          <a:lstStyle/>
          <a:p>
            <a:r>
              <a:rPr lang="en-US" dirty="0" smtClean="0"/>
              <a:t>LDCs</a:t>
            </a:r>
          </a:p>
        </p:txBody>
      </p:sp>
      <p:pic>
        <p:nvPicPr>
          <p:cNvPr id="58370" name="Picture 2" descr="https://lh6.googleusercontent.com/-0XTLJsDEcco/TsUdfh6OaSI/AAAAAAAADDE/fUimFEgLfic/s800/0823elbekh8407.jpg"/>
          <p:cNvPicPr>
            <a:picLocks noChangeAspect="1" noChangeArrowheads="1"/>
          </p:cNvPicPr>
          <p:nvPr/>
        </p:nvPicPr>
        <p:blipFill>
          <a:blip r:embed="rId2" cstate="print"/>
          <a:srcRect/>
          <a:stretch>
            <a:fillRect/>
          </a:stretch>
        </p:blipFill>
        <p:spPr bwMode="auto">
          <a:xfrm>
            <a:off x="2590800" y="3452813"/>
            <a:ext cx="4572000" cy="3167062"/>
          </a:xfrm>
          <a:prstGeom prst="rect">
            <a:avLst/>
          </a:prstGeom>
          <a:noFill/>
          <a:ln>
            <a:solidFill>
              <a:schemeClr val="tx1">
                <a:lumMod val="85000"/>
                <a:lumOff val="15000"/>
              </a:schemeClr>
            </a:solidFill>
          </a:ln>
          <a:extLst/>
        </p:spPr>
      </p:pic>
    </p:spTree>
    <p:extLst>
      <p:ext uri="{BB962C8B-B14F-4D97-AF65-F5344CB8AC3E}">
        <p14:creationId xmlns:p14="http://schemas.microsoft.com/office/powerpoint/2010/main" val="2626110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MDCs</a:t>
            </a:r>
            <a:endParaRPr lang="en-US" dirty="0"/>
          </a:p>
        </p:txBody>
      </p:sp>
      <p:sp>
        <p:nvSpPr>
          <p:cNvPr id="3" name="Content Placeholder 2"/>
          <p:cNvSpPr>
            <a:spLocks noGrp="1"/>
          </p:cNvSpPr>
          <p:nvPr>
            <p:ph idx="1"/>
          </p:nvPr>
        </p:nvSpPr>
        <p:spPr>
          <a:xfrm>
            <a:off x="457200" y="1752600"/>
            <a:ext cx="5257800" cy="4373563"/>
          </a:xfrm>
        </p:spPr>
        <p:txBody>
          <a:bodyPr/>
          <a:lstStyle/>
          <a:p>
            <a:r>
              <a:rPr lang="en-US" dirty="0"/>
              <a:t>Mixed crop and livestock systems</a:t>
            </a:r>
          </a:p>
          <a:p>
            <a:r>
              <a:rPr lang="en-US" dirty="0"/>
              <a:t>Dairy farming</a:t>
            </a:r>
          </a:p>
          <a:p>
            <a:r>
              <a:rPr lang="en-US" dirty="0"/>
              <a:t>Grain farming</a:t>
            </a:r>
          </a:p>
          <a:p>
            <a:r>
              <a:rPr lang="en-US" dirty="0"/>
              <a:t>Livestock ranching</a:t>
            </a:r>
          </a:p>
          <a:p>
            <a:r>
              <a:rPr lang="en-US" dirty="0"/>
              <a:t>Mediterranean agriculture</a:t>
            </a:r>
          </a:p>
          <a:p>
            <a:r>
              <a:rPr lang="en-US" dirty="0"/>
              <a:t>Commercial gardening and fruit farming</a:t>
            </a:r>
          </a:p>
          <a:p>
            <a:r>
              <a:rPr lang="en-US" dirty="0"/>
              <a:t>Plantation farming</a:t>
            </a:r>
          </a:p>
          <a:p>
            <a:endParaRPr lang="en-US" dirty="0"/>
          </a:p>
        </p:txBody>
      </p:sp>
      <p:pic>
        <p:nvPicPr>
          <p:cNvPr id="5122" name="Picture 2" descr="http://t2.gstatic.com/images?q=tbn:ANd9GcRbzVh_LPz_L7zIeg-FkoyGfmLR2x3VQyMxupJYUpAGmkh6cmZU:www.ventanawines.com/assets/client/Image/Vineyard%2520Photos/red%2520grapes%2520Ventana%25209.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978" y="1371600"/>
            <a:ext cx="343524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xtras.mnginteractive.com/live/media/site36/2013/0118/20130118__20130119_A1_CDXXNWSSAGECONOMY~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367" y="4114800"/>
            <a:ext cx="3657600" cy="240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92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normAutofit fontScale="90000"/>
          </a:bodyPr>
          <a:lstStyle/>
          <a:p>
            <a:r>
              <a:rPr lang="en-US" smtClean="0"/>
              <a:t>First Agricultural Revolution</a:t>
            </a:r>
            <a:br>
              <a:rPr lang="en-US" smtClean="0"/>
            </a:br>
            <a:r>
              <a:rPr lang="en-US" smtClean="0"/>
              <a:t>Neolithic revolution</a:t>
            </a:r>
          </a:p>
        </p:txBody>
      </p:sp>
      <p:sp>
        <p:nvSpPr>
          <p:cNvPr id="16387" name="Content Placeholder 5"/>
          <p:cNvSpPr>
            <a:spLocks noGrp="1"/>
          </p:cNvSpPr>
          <p:nvPr>
            <p:ph idx="1"/>
          </p:nvPr>
        </p:nvSpPr>
        <p:spPr>
          <a:xfrm>
            <a:off x="457200" y="1600200"/>
            <a:ext cx="8229600" cy="2743200"/>
          </a:xfrm>
        </p:spPr>
        <p:txBody>
          <a:bodyPr>
            <a:noAutofit/>
          </a:bodyPr>
          <a:lstStyle/>
          <a:p>
            <a:r>
              <a:rPr lang="en-US" dirty="0" smtClean="0"/>
              <a:t>First agriculturalists lived in villages and communally worked the land. Very labor intensive.</a:t>
            </a:r>
          </a:p>
          <a:p>
            <a:r>
              <a:rPr lang="en-US" dirty="0" smtClean="0"/>
              <a:t>Around 6000 yrs ago, some villages were able to create a surplus (Nile River Valley, Fertile Crescent, Yangzi River).</a:t>
            </a:r>
          </a:p>
          <a:p>
            <a:r>
              <a:rPr lang="en-US" dirty="0" smtClean="0"/>
              <a:t>Surplus      population growth, more people needed more food, and growing more food required more labor in self-perpetuating cycles of population growth. </a:t>
            </a:r>
          </a:p>
          <a:p>
            <a:r>
              <a:rPr lang="en-US" dirty="0" smtClean="0"/>
              <a:t>Along with this plant domestication came animal domestication.</a:t>
            </a:r>
          </a:p>
          <a:p>
            <a:endParaRPr lang="en-US" dirty="0" smtClean="0"/>
          </a:p>
          <a:p>
            <a:endParaRPr lang="en-US" dirty="0" smtClean="0"/>
          </a:p>
          <a:p>
            <a:pPr>
              <a:buFont typeface="Arial" charset="0"/>
              <a:buNone/>
            </a:pPr>
            <a:r>
              <a:rPr lang="en-US" dirty="0" smtClean="0"/>
              <a:t>  </a:t>
            </a:r>
          </a:p>
        </p:txBody>
      </p:sp>
      <p:sp>
        <p:nvSpPr>
          <p:cNvPr id="8" name="Right Arrow 7"/>
          <p:cNvSpPr/>
          <p:nvPr/>
        </p:nvSpPr>
        <p:spPr>
          <a:xfrm>
            <a:off x="1981200" y="3733800"/>
            <a:ext cx="228600" cy="255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Agricultural Revolution</a:t>
            </a:r>
            <a:br>
              <a:rPr lang="en-US" dirty="0" smtClean="0"/>
            </a:br>
            <a:endParaRPr lang="en-US" dirty="0"/>
          </a:p>
        </p:txBody>
      </p:sp>
      <p:sp>
        <p:nvSpPr>
          <p:cNvPr id="3" name="Content Placeholder 2"/>
          <p:cNvSpPr>
            <a:spLocks noGrp="1"/>
          </p:cNvSpPr>
          <p:nvPr>
            <p:ph idx="1"/>
          </p:nvPr>
        </p:nvSpPr>
        <p:spPr/>
        <p:txBody>
          <a:bodyPr/>
          <a:lstStyle/>
          <a:p>
            <a:r>
              <a:rPr lang="en-US" u="sng" dirty="0" smtClean="0"/>
              <a:t>Enclosure</a:t>
            </a:r>
            <a:r>
              <a:rPr lang="en-US" dirty="0" smtClean="0"/>
              <a:t> vs. Open-lot System</a:t>
            </a:r>
          </a:p>
          <a:p>
            <a:r>
              <a:rPr lang="en-US" dirty="0" smtClean="0"/>
              <a:t>Connections between the industrial revolution and the second agricultural revolution.</a:t>
            </a:r>
          </a:p>
          <a:p>
            <a:r>
              <a:rPr lang="en-US" dirty="0" smtClean="0"/>
              <a:t>fields doubled or tripled in size with same amount of labor. </a:t>
            </a:r>
          </a:p>
          <a:p>
            <a:r>
              <a:rPr lang="en-US" dirty="0" smtClean="0"/>
              <a:t>Productivity increased and lead to an increase in population.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Third Agricultural Revolution/Green Revolution</a:t>
            </a:r>
            <a:endParaRPr lang="en-US" dirty="0"/>
          </a:p>
        </p:txBody>
      </p:sp>
      <p:sp>
        <p:nvSpPr>
          <p:cNvPr id="3" name="Content Placeholder 2"/>
          <p:cNvSpPr>
            <a:spLocks noGrp="1"/>
          </p:cNvSpPr>
          <p:nvPr>
            <p:ph idx="1"/>
          </p:nvPr>
        </p:nvSpPr>
        <p:spPr/>
        <p:txBody>
          <a:bodyPr/>
          <a:lstStyle/>
          <a:p>
            <a:r>
              <a:rPr lang="en-US" dirty="0" smtClean="0"/>
              <a:t>Beginning in the 1940s, it developed new strains of hybrid seeds, fertilizers and pesticides that dramatically increased the crop output possible on every farm. Also, this series of events resulted in the creation of a global market for agricultural products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normAutofit fontScale="90000"/>
          </a:bodyPr>
          <a:lstStyle/>
          <a:p>
            <a:r>
              <a:rPr lang="en-US" smtClean="0"/>
              <a:t>Modern location economics began with Von Thunen (1826).</a:t>
            </a:r>
          </a:p>
        </p:txBody>
      </p:sp>
      <p:sp>
        <p:nvSpPr>
          <p:cNvPr id="40963" name="Content Placeholder 5"/>
          <p:cNvSpPr>
            <a:spLocks noGrp="1"/>
          </p:cNvSpPr>
          <p:nvPr>
            <p:ph idx="1"/>
          </p:nvPr>
        </p:nvSpPr>
        <p:spPr/>
        <p:txBody>
          <a:bodyPr/>
          <a:lstStyle/>
          <a:p>
            <a:r>
              <a:rPr lang="en-US" smtClean="0"/>
              <a:t>First to develop a basic model of the relationships between markets, production, and distance.</a:t>
            </a:r>
          </a:p>
          <a:p>
            <a:pPr lvl="1"/>
            <a:r>
              <a:rPr lang="en-US" smtClean="0"/>
              <a:t>The costs of transporting different agricultural goods to the central market determines the type of land usage.</a:t>
            </a:r>
          </a:p>
          <a:p>
            <a:pPr lvl="1"/>
            <a:r>
              <a:rPr lang="en-US" smtClean="0"/>
              <a:t>Less transportation cost will increase profit.</a:t>
            </a:r>
          </a:p>
          <a:p>
            <a:pPr lvl="1"/>
            <a:r>
              <a:rPr lang="en-US" smtClean="0"/>
              <a:t>Since gardening and dairy farming are time sensitive and expensive to ship, they will most likely be closest to the market. </a:t>
            </a:r>
          </a:p>
        </p:txBody>
      </p:sp>
      <p:sp>
        <p:nvSpPr>
          <p:cNvPr id="2" name="Freeform 1"/>
          <p:cNvSpPr/>
          <p:nvPr/>
        </p:nvSpPr>
        <p:spPr>
          <a:xfrm>
            <a:off x="4473575" y="955675"/>
            <a:ext cx="0" cy="0"/>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4483100" y="963613"/>
            <a:ext cx="17463" cy="9525"/>
          </a:xfrm>
          <a:custGeom>
            <a:avLst/>
            <a:gdLst/>
            <a:ahLst/>
            <a:cxnLst/>
            <a:rect l="0" t="0" r="0" b="0"/>
            <a:pathLst>
              <a:path w="17861" h="8931">
                <a:moveTo>
                  <a:pt x="0" y="8930"/>
                </a:move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8930" y="0"/>
                </a:lnTo>
                <a:lnTo>
                  <a:pt x="8930" y="8930"/>
                </a:lnTo>
                <a:lnTo>
                  <a:pt x="8930" y="8930"/>
                </a:lnTo>
                <a:lnTo>
                  <a:pt x="8930" y="8930"/>
                </a:lnTo>
                <a:lnTo>
                  <a:pt x="8930" y="8930"/>
                </a:lnTo>
                <a:lnTo>
                  <a:pt x="8930" y="8930"/>
                </a:lnTo>
                <a:lnTo>
                  <a:pt x="17860" y="8930"/>
                </a:lnTo>
                <a:lnTo>
                  <a:pt x="17860" y="8930"/>
                </a:lnTo>
                <a:lnTo>
                  <a:pt x="17860" y="0"/>
                </a:lnTo>
                <a:lnTo>
                  <a:pt x="17860" y="0"/>
                </a:lnTo>
                <a:lnTo>
                  <a:pt x="17860" y="0"/>
                </a:lnTo>
                <a:lnTo>
                  <a:pt x="17860" y="0"/>
                </a:lnTo>
                <a:lnTo>
                  <a:pt x="17860" y="0"/>
                </a:lnTo>
                <a:lnTo>
                  <a:pt x="17860" y="0"/>
                </a:lnTo>
                <a:lnTo>
                  <a:pt x="17860" y="0"/>
                </a:lnTo>
                <a:lnTo>
                  <a:pt x="17860" y="0"/>
                </a:lnTo>
                <a:lnTo>
                  <a:pt x="17860" y="0"/>
                </a:lnTo>
                <a:lnTo>
                  <a:pt x="17860" y="8930"/>
                </a:lnTo>
                <a:lnTo>
                  <a:pt x="17860" y="8930"/>
                </a:lnTo>
                <a:lnTo>
                  <a:pt x="17860"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Freeform 3"/>
          <p:cNvSpPr/>
          <p:nvPr/>
        </p:nvSpPr>
        <p:spPr>
          <a:xfrm>
            <a:off x="4633913" y="946150"/>
            <a:ext cx="36512" cy="36513"/>
          </a:xfrm>
          <a:custGeom>
            <a:avLst/>
            <a:gdLst/>
            <a:ahLst/>
            <a:cxnLst/>
            <a:rect l="0" t="0" r="0" b="0"/>
            <a:pathLst>
              <a:path w="35720" h="35720">
                <a:moveTo>
                  <a:pt x="8930" y="0"/>
                </a:moveTo>
                <a:lnTo>
                  <a:pt x="8930" y="0"/>
                </a:lnTo>
                <a:lnTo>
                  <a:pt x="8930" y="0"/>
                </a:lnTo>
                <a:lnTo>
                  <a:pt x="8930" y="0"/>
                </a:lnTo>
                <a:lnTo>
                  <a:pt x="8930" y="8929"/>
                </a:lnTo>
                <a:lnTo>
                  <a:pt x="8930" y="8929"/>
                </a:lnTo>
                <a:lnTo>
                  <a:pt x="8930" y="17859"/>
                </a:lnTo>
                <a:lnTo>
                  <a:pt x="8930" y="17859"/>
                </a:lnTo>
                <a:lnTo>
                  <a:pt x="8930" y="17859"/>
                </a:lnTo>
                <a:lnTo>
                  <a:pt x="0" y="17859"/>
                </a:lnTo>
                <a:lnTo>
                  <a:pt x="0" y="26789"/>
                </a:lnTo>
                <a:lnTo>
                  <a:pt x="8930" y="26789"/>
                </a:lnTo>
                <a:lnTo>
                  <a:pt x="8930" y="26789"/>
                </a:lnTo>
                <a:lnTo>
                  <a:pt x="8930" y="35719"/>
                </a:lnTo>
                <a:lnTo>
                  <a:pt x="8930" y="35719"/>
                </a:lnTo>
                <a:lnTo>
                  <a:pt x="17859" y="26789"/>
                </a:lnTo>
                <a:lnTo>
                  <a:pt x="17859" y="26789"/>
                </a:lnTo>
                <a:lnTo>
                  <a:pt x="17859" y="26789"/>
                </a:lnTo>
                <a:lnTo>
                  <a:pt x="17859" y="26789"/>
                </a:lnTo>
                <a:lnTo>
                  <a:pt x="17859" y="26789"/>
                </a:lnTo>
                <a:lnTo>
                  <a:pt x="17859" y="26789"/>
                </a:lnTo>
                <a:lnTo>
                  <a:pt x="17859" y="17859"/>
                </a:lnTo>
                <a:lnTo>
                  <a:pt x="17859" y="17859"/>
                </a:lnTo>
                <a:lnTo>
                  <a:pt x="17859" y="17859"/>
                </a:lnTo>
                <a:lnTo>
                  <a:pt x="17859" y="26789"/>
                </a:lnTo>
                <a:lnTo>
                  <a:pt x="17859" y="26789"/>
                </a:lnTo>
                <a:lnTo>
                  <a:pt x="17859" y="26789"/>
                </a:lnTo>
                <a:lnTo>
                  <a:pt x="17859" y="26789"/>
                </a:lnTo>
                <a:lnTo>
                  <a:pt x="17859" y="26789"/>
                </a:lnTo>
                <a:lnTo>
                  <a:pt x="26789" y="26789"/>
                </a:lnTo>
                <a:lnTo>
                  <a:pt x="26789" y="26789"/>
                </a:lnTo>
                <a:lnTo>
                  <a:pt x="26789" y="26789"/>
                </a:lnTo>
                <a:lnTo>
                  <a:pt x="26789" y="26789"/>
                </a:lnTo>
                <a:lnTo>
                  <a:pt x="26789" y="26789"/>
                </a:lnTo>
                <a:lnTo>
                  <a:pt x="35719" y="26789"/>
                </a:lnTo>
                <a:lnTo>
                  <a:pt x="35719" y="26789"/>
                </a:lnTo>
                <a:lnTo>
                  <a:pt x="35719" y="26789"/>
                </a:lnTo>
                <a:lnTo>
                  <a:pt x="35719" y="17859"/>
                </a:lnTo>
                <a:lnTo>
                  <a:pt x="35719" y="17859"/>
                </a:lnTo>
                <a:lnTo>
                  <a:pt x="35719"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normAutofit fontScale="90000"/>
          </a:bodyPr>
          <a:lstStyle/>
          <a:p>
            <a:r>
              <a:rPr lang="en-US" smtClean="0"/>
              <a:t/>
            </a:r>
            <a:br>
              <a:rPr lang="en-US" smtClean="0"/>
            </a:br>
            <a:r>
              <a:rPr lang="en-US" smtClean="0"/>
              <a:t>Von Thünen Model</a:t>
            </a:r>
            <a:br>
              <a:rPr lang="en-US" smtClean="0"/>
            </a:br>
            <a:endParaRPr lang="en-US" smtClean="0"/>
          </a:p>
        </p:txBody>
      </p:sp>
      <p:pic>
        <p:nvPicPr>
          <p:cNvPr id="41987" name="Picture 6" descr="http://4.bp.blogspot.com/-A37ETlNyYB8/TsiCUnPAluI/AAAAAAAAA4c/OpODhF4yEOs/s1600/modified+von+thunen.jpg"/>
          <p:cNvPicPr>
            <a:picLocks noChangeAspect="1" noChangeArrowheads="1"/>
          </p:cNvPicPr>
          <p:nvPr/>
        </p:nvPicPr>
        <p:blipFill>
          <a:blip r:embed="rId2" cstate="print"/>
          <a:srcRect/>
          <a:stretch>
            <a:fillRect/>
          </a:stretch>
        </p:blipFill>
        <p:spPr bwMode="auto">
          <a:xfrm>
            <a:off x="533400" y="1676400"/>
            <a:ext cx="80105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Imperialism</a:t>
            </a:r>
          </a:p>
        </p:txBody>
      </p:sp>
      <p:sp>
        <p:nvSpPr>
          <p:cNvPr id="25603" name="Content Placeholder 3"/>
          <p:cNvSpPr>
            <a:spLocks noGrp="1"/>
          </p:cNvSpPr>
          <p:nvPr>
            <p:ph sz="half" idx="2"/>
          </p:nvPr>
        </p:nvSpPr>
        <p:spPr/>
        <p:txBody>
          <a:bodyPr/>
          <a:lstStyle/>
          <a:p>
            <a:r>
              <a:rPr lang="en-US" dirty="0" smtClean="0"/>
              <a:t>Imperialism:</a:t>
            </a:r>
          </a:p>
          <a:p>
            <a:pPr lvl="1"/>
            <a:r>
              <a:rPr lang="en-US" dirty="0" smtClean="0"/>
              <a:t>Control of a territory already occupied and organized by an indigenous society.</a:t>
            </a:r>
          </a:p>
          <a:p>
            <a:pPr lvl="1"/>
            <a:r>
              <a:rPr lang="en-US" dirty="0" smtClean="0"/>
              <a:t>Types: Economic Imperialism, Sphere of Influence or protectorate </a:t>
            </a:r>
          </a:p>
          <a:p>
            <a:pPr lvl="1"/>
            <a:endParaRPr lang="en-US" dirty="0" smtClean="0"/>
          </a:p>
          <a:p>
            <a:endParaRPr lang="en-US" dirty="0" smtClean="0"/>
          </a:p>
        </p:txBody>
      </p:sp>
      <p:pic>
        <p:nvPicPr>
          <p:cNvPr id="25604" name="Picture 2" descr="http://quest.eb.com/images/140/140_1668/140_1668775-W.jpg?rand=0.713329395372276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677988"/>
            <a:ext cx="4038600" cy="4370387"/>
          </a:xfrm>
          <a:noFill/>
        </p:spPr>
      </p:pic>
    </p:spTree>
    <p:extLst>
      <p:ext uri="{BB962C8B-B14F-4D97-AF65-F5344CB8AC3E}">
        <p14:creationId xmlns:p14="http://schemas.microsoft.com/office/powerpoint/2010/main" val="2821980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Review Part II</a:t>
            </a:r>
            <a:br>
              <a:rPr lang="en-US" dirty="0" smtClean="0"/>
            </a:br>
            <a:r>
              <a:rPr lang="en-US" dirty="0" smtClean="0"/>
              <a:t>COMING SOON!</a:t>
            </a:r>
            <a:endParaRPr lang="en-US" dirty="0"/>
          </a:p>
        </p:txBody>
      </p:sp>
      <p:sp>
        <p:nvSpPr>
          <p:cNvPr id="4" name="Content Placeholder 3"/>
          <p:cNvSpPr>
            <a:spLocks noGrp="1"/>
          </p:cNvSpPr>
          <p:nvPr>
            <p:ph idx="1"/>
          </p:nvPr>
        </p:nvSpPr>
        <p:spPr/>
        <p:txBody>
          <a:bodyPr/>
          <a:lstStyle/>
          <a:p>
            <a:r>
              <a:rPr lang="en-US" dirty="0" smtClean="0"/>
              <a:t>Industry</a:t>
            </a:r>
          </a:p>
          <a:p>
            <a:r>
              <a:rPr lang="en-US" dirty="0" smtClean="0"/>
              <a:t>Cities and Urban Land Use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Berlin Conference</a:t>
            </a:r>
            <a:br>
              <a:rPr lang="en-US" dirty="0" smtClean="0"/>
            </a:br>
            <a:r>
              <a:rPr lang="en-US" dirty="0" smtClean="0"/>
              <a:t>1884-85</a:t>
            </a:r>
            <a:endParaRPr lang="en-US" dirty="0"/>
          </a:p>
        </p:txBody>
      </p:sp>
      <p:sp>
        <p:nvSpPr>
          <p:cNvPr id="3" name="Content Placeholder 2"/>
          <p:cNvSpPr>
            <a:spLocks noGrp="1"/>
          </p:cNvSpPr>
          <p:nvPr>
            <p:ph sz="half" idx="1"/>
          </p:nvPr>
        </p:nvSpPr>
        <p:spPr>
          <a:xfrm>
            <a:off x="457200" y="1549021"/>
            <a:ext cx="6400800" cy="5334000"/>
          </a:xfrm>
        </p:spPr>
        <p:txBody>
          <a:bodyPr>
            <a:normAutofit fontScale="92500" lnSpcReduction="10000"/>
          </a:bodyPr>
          <a:lstStyle/>
          <a:p>
            <a:r>
              <a:rPr lang="en-US" dirty="0" smtClean="0"/>
              <a:t>The western </a:t>
            </a:r>
            <a:r>
              <a:rPr lang="en-US" dirty="0"/>
              <a:t>powers of the world </a:t>
            </a:r>
            <a:r>
              <a:rPr lang="en-US" dirty="0" smtClean="0"/>
              <a:t>met in Berlin, Germany to </a:t>
            </a:r>
            <a:r>
              <a:rPr lang="en-US" dirty="0"/>
              <a:t>negotiate questions and end confusion over the control of </a:t>
            </a:r>
            <a:r>
              <a:rPr lang="en-US" dirty="0" smtClean="0"/>
              <a:t>Africa.</a:t>
            </a:r>
          </a:p>
          <a:p>
            <a:r>
              <a:rPr lang="en-US" dirty="0" smtClean="0"/>
              <a:t>At the time 80% remained </a:t>
            </a:r>
            <a:r>
              <a:rPr lang="en-US" dirty="0"/>
              <a:t>under traditional and local control. </a:t>
            </a:r>
            <a:endParaRPr lang="en-US" dirty="0" smtClean="0"/>
          </a:p>
          <a:p>
            <a:r>
              <a:rPr lang="en-US" dirty="0" smtClean="0"/>
              <a:t>Europeans  drew up </a:t>
            </a:r>
            <a:r>
              <a:rPr lang="en-US" u="sng" dirty="0" smtClean="0"/>
              <a:t>Geometric</a:t>
            </a:r>
            <a:r>
              <a:rPr lang="en-US" dirty="0" smtClean="0"/>
              <a:t> </a:t>
            </a:r>
            <a:r>
              <a:rPr lang="en-US" dirty="0"/>
              <a:t>boundaries that divided Africa into fifty irregular countries. This new map of the continent was superimposed over the one thousand indigenous cultures and regions of Africa. </a:t>
            </a:r>
            <a:endParaRPr lang="en-US" dirty="0" smtClean="0"/>
          </a:p>
          <a:p>
            <a:r>
              <a:rPr lang="en-US" dirty="0" smtClean="0"/>
              <a:t>No </a:t>
            </a:r>
            <a:r>
              <a:rPr lang="en-US" dirty="0"/>
              <a:t>African </a:t>
            </a:r>
            <a:r>
              <a:rPr lang="en-US" dirty="0" smtClean="0"/>
              <a:t>leaders were </a:t>
            </a:r>
            <a:r>
              <a:rPr lang="en-US" dirty="0"/>
              <a:t>invited to attend</a:t>
            </a:r>
          </a:p>
          <a:p>
            <a:endParaRPr lang="en-US" dirty="0"/>
          </a:p>
        </p:txBody>
      </p:sp>
      <p:pic>
        <p:nvPicPr>
          <p:cNvPr id="5122" name="Picture 2" descr="http://www.laits.utexas.edu/doherty/images/berlinconferenc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438400"/>
            <a:ext cx="1981200" cy="18573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Before and After the </a:t>
            </a:r>
            <a:br>
              <a:rPr lang="en-US" dirty="0" smtClean="0"/>
            </a:br>
            <a:r>
              <a:rPr lang="en-US" dirty="0" smtClean="0"/>
              <a:t>Berlin Conference</a:t>
            </a:r>
            <a:endParaRPr lang="en-US" dirty="0"/>
          </a:p>
        </p:txBody>
      </p:sp>
      <p:pic>
        <p:nvPicPr>
          <p:cNvPr id="1026" name="Picture 2" descr="http://colonialwarfare18901975.devhub.com/img/upload/rfgedreggregret.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04845" y="1719263"/>
            <a:ext cx="3879810" cy="4406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earthlink.net/~lazarski/imperialism/images/postcolonial.gi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057400"/>
            <a:ext cx="4648200"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63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 vs. State</a:t>
            </a:r>
            <a:endParaRPr lang="en-US" dirty="0"/>
          </a:p>
        </p:txBody>
      </p:sp>
      <p:sp>
        <p:nvSpPr>
          <p:cNvPr id="5" name="Text Placeholder 4"/>
          <p:cNvSpPr>
            <a:spLocks noGrp="1"/>
          </p:cNvSpPr>
          <p:nvPr>
            <p:ph type="body" idx="1"/>
          </p:nvPr>
        </p:nvSpPr>
        <p:spPr/>
        <p:txBody>
          <a:bodyPr/>
          <a:lstStyle/>
          <a:p>
            <a:r>
              <a:rPr lang="en-US" dirty="0" smtClean="0"/>
              <a:t>Nation</a:t>
            </a:r>
            <a:endParaRPr lang="en-US" dirty="0"/>
          </a:p>
        </p:txBody>
      </p:sp>
      <p:sp>
        <p:nvSpPr>
          <p:cNvPr id="6" name="Content Placeholder 5"/>
          <p:cNvSpPr>
            <a:spLocks noGrp="1"/>
          </p:cNvSpPr>
          <p:nvPr>
            <p:ph sz="half" idx="2"/>
          </p:nvPr>
        </p:nvSpPr>
        <p:spPr/>
        <p:txBody>
          <a:bodyPr/>
          <a:lstStyle/>
          <a:p>
            <a:r>
              <a:rPr lang="en-US" dirty="0" smtClean="0"/>
              <a:t>Community </a:t>
            </a:r>
            <a:r>
              <a:rPr lang="en-US" dirty="0"/>
              <a:t>of people who share a common language, culture, ethnicity, or religion. Nation does not have to have political borders.</a:t>
            </a:r>
          </a:p>
          <a:p>
            <a:endParaRPr lang="en-US" dirty="0"/>
          </a:p>
        </p:txBody>
      </p:sp>
      <p:sp>
        <p:nvSpPr>
          <p:cNvPr id="7" name="Text Placeholder 6"/>
          <p:cNvSpPr>
            <a:spLocks noGrp="1"/>
          </p:cNvSpPr>
          <p:nvPr>
            <p:ph type="body" sz="quarter" idx="3"/>
          </p:nvPr>
        </p:nvSpPr>
        <p:spPr/>
        <p:txBody>
          <a:bodyPr/>
          <a:lstStyle/>
          <a:p>
            <a:r>
              <a:rPr lang="en-US" dirty="0" smtClean="0"/>
              <a:t>State</a:t>
            </a:r>
            <a:endParaRPr lang="en-US" dirty="0"/>
          </a:p>
        </p:txBody>
      </p:sp>
      <p:sp>
        <p:nvSpPr>
          <p:cNvPr id="8" name="Content Placeholder 7"/>
          <p:cNvSpPr>
            <a:spLocks noGrp="1"/>
          </p:cNvSpPr>
          <p:nvPr>
            <p:ph sz="quarter" idx="4"/>
          </p:nvPr>
        </p:nvSpPr>
        <p:spPr/>
        <p:txBody>
          <a:bodyPr/>
          <a:lstStyle/>
          <a:p>
            <a:r>
              <a:rPr lang="en-US" dirty="0"/>
              <a:t>An area recognized into a political unit and ruled by an established government with control over its internal and foreign affairs</a:t>
            </a:r>
          </a:p>
          <a:p>
            <a:pPr marL="114300" indent="0">
              <a:buNone/>
            </a:pPr>
            <a:endParaRPr lang="en-US" dirty="0"/>
          </a:p>
        </p:txBody>
      </p:sp>
    </p:spTree>
    <p:extLst>
      <p:ext uri="{BB962C8B-B14F-4D97-AF65-F5344CB8AC3E}">
        <p14:creationId xmlns:p14="http://schemas.microsoft.com/office/powerpoint/2010/main" val="750090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States</a:t>
            </a:r>
            <a:endParaRPr lang="en-US" dirty="0"/>
          </a:p>
        </p:txBody>
      </p:sp>
      <p:sp>
        <p:nvSpPr>
          <p:cNvPr id="3" name="Content Placeholder 2"/>
          <p:cNvSpPr>
            <a:spLocks noGrp="1"/>
          </p:cNvSpPr>
          <p:nvPr>
            <p:ph idx="1"/>
          </p:nvPr>
        </p:nvSpPr>
        <p:spPr/>
        <p:txBody>
          <a:bodyPr/>
          <a:lstStyle/>
          <a:p>
            <a:r>
              <a:rPr lang="en-US" b="1" dirty="0"/>
              <a:t>Multiethnic state</a:t>
            </a:r>
            <a:r>
              <a:rPr lang="en-US" dirty="0"/>
              <a:t>: State that contains more than one ethnicity.  USA is the best example.</a:t>
            </a:r>
          </a:p>
          <a:p>
            <a:r>
              <a:rPr lang="en-US" b="1" dirty="0"/>
              <a:t>Multinational state: </a:t>
            </a:r>
            <a:r>
              <a:rPr lang="en-US" dirty="0"/>
              <a:t>contains two ethnic groups or more with traditions of self-determination that agree to coexist peacefully by recognizing each other as distinct nations.  Russia is the largest.  United Kingdom: Wales, Scotland, Ireland</a:t>
            </a:r>
          </a:p>
          <a:p>
            <a:r>
              <a:rPr lang="en-US" b="1" dirty="0"/>
              <a:t>Nation-state: </a:t>
            </a:r>
            <a:r>
              <a:rPr lang="en-US" dirty="0"/>
              <a:t>state whose territory corresponds to that occupied by a particular ethnicity that has been transformed into a nationality.  Denmark, Slovenia, Germany</a:t>
            </a:r>
          </a:p>
          <a:p>
            <a:endParaRPr lang="en-US" dirty="0"/>
          </a:p>
        </p:txBody>
      </p:sp>
    </p:spTree>
    <p:extLst>
      <p:ext uri="{BB962C8B-B14F-4D97-AF65-F5344CB8AC3E}">
        <p14:creationId xmlns:p14="http://schemas.microsoft.com/office/powerpoint/2010/main" val="2691023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
            </a:r>
            <a:br>
              <a:rPr lang="en-US" b="1" dirty="0" smtClean="0"/>
            </a:br>
            <a:r>
              <a:rPr lang="en-US" b="1" dirty="0" smtClean="0"/>
              <a:t>Shapes </a:t>
            </a:r>
            <a:r>
              <a:rPr lang="en-US" b="1" dirty="0"/>
              <a:t>of Countries AP Human Geography</a:t>
            </a:r>
            <a:r>
              <a:rPr lang="en-US" dirty="0"/>
              <a:t/>
            </a:r>
            <a:br>
              <a:rPr lang="en-US" dirty="0"/>
            </a:br>
            <a:endParaRPr lang="en-US" dirty="0"/>
          </a:p>
        </p:txBody>
      </p:sp>
      <p:sp>
        <p:nvSpPr>
          <p:cNvPr id="9" name="Content Placeholder 8"/>
          <p:cNvSpPr>
            <a:spLocks noGrp="1"/>
          </p:cNvSpPr>
          <p:nvPr>
            <p:ph idx="1"/>
          </p:nvPr>
        </p:nvSpPr>
        <p:spPr/>
        <p:txBody>
          <a:bodyPr>
            <a:normAutofit lnSpcReduction="10000"/>
          </a:bodyPr>
          <a:lstStyle/>
          <a:p>
            <a:r>
              <a:rPr lang="en-US" b="1" dirty="0" smtClean="0"/>
              <a:t>Compact</a:t>
            </a:r>
            <a:r>
              <a:rPr lang="en-US" b="1" dirty="0"/>
              <a:t>: </a:t>
            </a:r>
            <a:r>
              <a:rPr lang="en-US" dirty="0"/>
              <a:t>distance from geometric center is similar (e.g., Germany, Hungary,…)</a:t>
            </a:r>
          </a:p>
          <a:p>
            <a:r>
              <a:rPr lang="en-US" b="1" dirty="0" smtClean="0"/>
              <a:t>Elongated</a:t>
            </a:r>
            <a:r>
              <a:rPr lang="en-US" b="1" dirty="0"/>
              <a:t>: </a:t>
            </a:r>
            <a:r>
              <a:rPr lang="en-US" dirty="0" smtClean="0"/>
              <a:t>(</a:t>
            </a:r>
            <a:r>
              <a:rPr lang="en-US" dirty="0"/>
              <a:t>e.g., Chile, Vietnam,…)</a:t>
            </a:r>
          </a:p>
          <a:p>
            <a:r>
              <a:rPr lang="en-US" b="1" dirty="0" smtClean="0"/>
              <a:t>Fragmented</a:t>
            </a:r>
            <a:r>
              <a:rPr lang="en-US" b="1" dirty="0"/>
              <a:t>: </a:t>
            </a:r>
            <a:r>
              <a:rPr lang="en-US" dirty="0"/>
              <a:t>two or more separate pieces (e.g., Indonesia, Philippines</a:t>
            </a:r>
            <a:r>
              <a:rPr lang="en-US" dirty="0" smtClean="0"/>
              <a:t>,…)</a:t>
            </a:r>
            <a:endParaRPr lang="en-US" b="1" dirty="0"/>
          </a:p>
          <a:p>
            <a:r>
              <a:rPr lang="en-US" b="1" dirty="0" smtClean="0"/>
              <a:t>Perforated</a:t>
            </a:r>
            <a:r>
              <a:rPr lang="en-US" b="1" dirty="0"/>
              <a:t>: </a:t>
            </a:r>
            <a:r>
              <a:rPr lang="en-US" dirty="0"/>
              <a:t>territory completely surrounds that of another state (e.g., Italy, Azerbaijan,… South Africa with Lesotho and Swaziland)</a:t>
            </a:r>
          </a:p>
          <a:p>
            <a:r>
              <a:rPr lang="en-US" b="1" dirty="0" err="1" smtClean="0"/>
              <a:t>Prorupted</a:t>
            </a:r>
            <a:r>
              <a:rPr lang="en-US" b="1" dirty="0"/>
              <a:t>: </a:t>
            </a:r>
            <a:r>
              <a:rPr lang="en-US" dirty="0"/>
              <a:t>a.k.a. </a:t>
            </a:r>
            <a:r>
              <a:rPr lang="en-US" dirty="0" err="1"/>
              <a:t>prorupt</a:t>
            </a:r>
            <a:r>
              <a:rPr lang="en-US" dirty="0"/>
              <a:t>; have an area that extends from a more compact core (</a:t>
            </a:r>
            <a:r>
              <a:rPr lang="en-US" dirty="0" err="1"/>
              <a:t>e.g</a:t>
            </a:r>
            <a:r>
              <a:rPr lang="en-US" dirty="0"/>
              <a:t>, </a:t>
            </a:r>
            <a:r>
              <a:rPr lang="en-US" dirty="0" smtClean="0"/>
              <a:t>Thailand</a:t>
            </a:r>
            <a:r>
              <a:rPr lang="en-US" dirty="0"/>
              <a:t>, India,…)</a:t>
            </a:r>
          </a:p>
          <a:p>
            <a:endParaRPr lang="en-US" dirty="0"/>
          </a:p>
        </p:txBody>
      </p:sp>
    </p:spTree>
    <p:extLst>
      <p:ext uri="{BB962C8B-B14F-4D97-AF65-F5344CB8AC3E}">
        <p14:creationId xmlns:p14="http://schemas.microsoft.com/office/powerpoint/2010/main" val="2442468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499</TotalTime>
  <Words>1611</Words>
  <Application>Microsoft Office PowerPoint</Application>
  <PresentationFormat>On-screen Show (4:3)</PresentationFormat>
  <Paragraphs>192</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Apothecary</vt:lpstr>
      <vt:lpstr>AP Human Geography Review</vt:lpstr>
      <vt:lpstr>Political Geography</vt:lpstr>
      <vt:lpstr>Colonialism</vt:lpstr>
      <vt:lpstr>Imperialism</vt:lpstr>
      <vt:lpstr>Berlin Conference 1884-85</vt:lpstr>
      <vt:lpstr>Before and After the  Berlin Conference</vt:lpstr>
      <vt:lpstr>Nation vs. State</vt:lpstr>
      <vt:lpstr>Types of States</vt:lpstr>
      <vt:lpstr> Shapes of Countries AP Human Geography </vt:lpstr>
      <vt:lpstr>Balkanization and Ethnic Cleansing. </vt:lpstr>
      <vt:lpstr>Devolution</vt:lpstr>
      <vt:lpstr>PowerPoint Presentation</vt:lpstr>
      <vt:lpstr>Supranationalism</vt:lpstr>
      <vt:lpstr>Development</vt:lpstr>
      <vt:lpstr>The Human Development Index</vt:lpstr>
      <vt:lpstr>PowerPoint Presentation</vt:lpstr>
      <vt:lpstr>World Systems Theory Immanuel WallersteiN</vt:lpstr>
      <vt:lpstr>The world is a capitalist system of interlocking states. </vt:lpstr>
      <vt:lpstr>Economic Activities</vt:lpstr>
      <vt:lpstr>Theories on Development </vt:lpstr>
      <vt:lpstr>Self-Sufficiency </vt:lpstr>
      <vt:lpstr>International Trade</vt:lpstr>
      <vt:lpstr>World Trade Organization (WTO) </vt:lpstr>
      <vt:lpstr>Gender and Development</vt:lpstr>
      <vt:lpstr>Agriculture</vt:lpstr>
      <vt:lpstr>Theories on the origins of Agriculture</vt:lpstr>
      <vt:lpstr>Carl Sauer (1889-1975) Theory of Vegetative Hearth</vt:lpstr>
      <vt:lpstr>Difference between Subsistence and Commercial Agriculture?</vt:lpstr>
      <vt:lpstr>Classifying Agricultural Regions</vt:lpstr>
      <vt:lpstr>PowerPoint Presentation</vt:lpstr>
      <vt:lpstr>LDCs</vt:lpstr>
      <vt:lpstr>LDCs Shifting Agriculture</vt:lpstr>
      <vt:lpstr>LDCs</vt:lpstr>
      <vt:lpstr>Agriculture  MDCs</vt:lpstr>
      <vt:lpstr>First Agricultural Revolution Neolithic revolution</vt:lpstr>
      <vt:lpstr>Second Agricultural Revolution </vt:lpstr>
      <vt:lpstr> Third Agricultural Revolution/Green Revolution</vt:lpstr>
      <vt:lpstr>Modern location economics began with Von Thunen (1826).</vt:lpstr>
      <vt:lpstr> Von Thünen Model </vt:lpstr>
      <vt:lpstr>Review Part II COMING SOON!</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Human Geography Review</dc:title>
  <dc:creator>User</dc:creator>
  <cp:lastModifiedBy>User</cp:lastModifiedBy>
  <cp:revision>72</cp:revision>
  <dcterms:created xsi:type="dcterms:W3CDTF">2014-04-14T15:50:45Z</dcterms:created>
  <dcterms:modified xsi:type="dcterms:W3CDTF">2015-04-21T19:00:30Z</dcterms:modified>
</cp:coreProperties>
</file>