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205533" y="-5886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Human 	Geography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19138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/>
              <a:t>Diffusion	Scale		Regions		Spatial 	Demographics</a:t>
            </a:r>
            <a:r>
              <a:rPr lang="en"/>
              <a:t>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1321475" y="3586825"/>
            <a:ext cx="6796200" cy="7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457200" lvl="0">
              <a:spcBef>
                <a:spcPts val="0"/>
              </a:spcBef>
              <a:buNone/>
            </a:pPr>
            <a:r>
              <a:rPr lang="en" sz="2400">
                <a:latin typeface="Impact"/>
                <a:ea typeface="Impact"/>
                <a:cs typeface="Impact"/>
                <a:sym typeface="Impact"/>
              </a:rPr>
              <a:t>Gender 		Sustainability 			Environment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L="18256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ct val="25000"/>
              <a:buFont typeface="Arial"/>
              <a:buNone/>
            </a:pPr>
            <a:r>
              <a:rPr lang="en">
                <a:solidFill>
                  <a:srgbClr val="292934"/>
                </a:solidFill>
              </a:rPr>
              <a:t>1. Geography: Its Nature and Perspectives </a:t>
            </a:r>
          </a:p>
          <a:p>
            <a:pPr lvl="0" marL="182562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A299"/>
              </a:buClr>
              <a:buSzPct val="25000"/>
              <a:buFont typeface="Arial"/>
              <a:buNone/>
            </a:pPr>
            <a:r>
              <a:rPr lang="en">
                <a:solidFill>
                  <a:srgbClr val="292934"/>
                </a:solidFill>
              </a:rPr>
              <a:t>2. Population Geography </a:t>
            </a:r>
          </a:p>
          <a:p>
            <a:pPr lvl="0" marL="182562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A299"/>
              </a:buClr>
              <a:buSzPct val="25000"/>
              <a:buFont typeface="Arial"/>
              <a:buNone/>
            </a:pPr>
            <a:r>
              <a:rPr lang="en">
                <a:solidFill>
                  <a:srgbClr val="292934"/>
                </a:solidFill>
              </a:rPr>
              <a:t>3. Cultural Patterns and Processes </a:t>
            </a:r>
          </a:p>
          <a:p>
            <a:pPr lvl="0" marL="182562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A299"/>
              </a:buClr>
              <a:buSzPct val="25000"/>
              <a:buFont typeface="Arial"/>
              <a:buNone/>
            </a:pPr>
            <a:r>
              <a:rPr lang="en">
                <a:solidFill>
                  <a:srgbClr val="292934"/>
                </a:solidFill>
              </a:rPr>
              <a:t>4. Political Organization of Space </a:t>
            </a:r>
          </a:p>
          <a:p>
            <a:pPr lvl="0" marL="182562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A299"/>
              </a:buClr>
              <a:buSzPct val="25000"/>
              <a:buFont typeface="Arial"/>
              <a:buNone/>
            </a:pPr>
            <a:r>
              <a:rPr lang="en">
                <a:solidFill>
                  <a:srgbClr val="292934"/>
                </a:solidFill>
              </a:rPr>
              <a:t>5. Economic Development </a:t>
            </a:r>
          </a:p>
          <a:p>
            <a:pPr lvl="0" marL="182562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A299"/>
              </a:buClr>
              <a:buSzPct val="25000"/>
              <a:buFont typeface="Arial"/>
              <a:buNone/>
            </a:pPr>
            <a:r>
              <a:rPr lang="en">
                <a:solidFill>
                  <a:srgbClr val="292934"/>
                </a:solidFill>
              </a:rPr>
              <a:t>6. Agriculture and Rural Land Use </a:t>
            </a:r>
          </a:p>
          <a:p>
            <a:pPr lvl="0" marL="182562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A299"/>
              </a:buClr>
              <a:buSzPct val="25000"/>
              <a:buFont typeface="Arial"/>
              <a:buNone/>
            </a:pPr>
            <a:r>
              <a:rPr lang="en">
                <a:solidFill>
                  <a:srgbClr val="292934"/>
                </a:solidFill>
              </a:rPr>
              <a:t>7. Industrialization </a:t>
            </a:r>
          </a:p>
          <a:p>
            <a:pPr lvl="0" marL="182562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A299"/>
              </a:buClr>
              <a:buSzPct val="25000"/>
              <a:buFont typeface="Arial"/>
              <a:buNone/>
            </a:pPr>
            <a:r>
              <a:rPr lang="en">
                <a:solidFill>
                  <a:srgbClr val="292934"/>
                </a:solidFill>
              </a:rPr>
              <a:t>8. Settlement and Services </a:t>
            </a:r>
          </a:p>
          <a:p>
            <a:pPr lvl="0" marL="182562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A299"/>
              </a:buClr>
              <a:buSzPct val="25000"/>
              <a:buFont typeface="Arial"/>
              <a:buNone/>
            </a:pPr>
            <a:r>
              <a:rPr lang="en">
                <a:solidFill>
                  <a:srgbClr val="292934"/>
                </a:solidFill>
              </a:rPr>
              <a:t>9. Cities and Urban Land Use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71075" y="0"/>
            <a:ext cx="6818100" cy="111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D2533C"/>
                </a:solidFill>
              </a:rPr>
              <a:t>AP Human Geogra</a:t>
            </a:r>
            <a:r>
              <a:rPr lang="en" sz="2400">
                <a:solidFill>
                  <a:srgbClr val="D2533C"/>
                </a:solidFill>
              </a:rPr>
              <a:t>phy</a:t>
            </a:r>
            <a:r>
              <a:rPr lang="en" sz="4000">
                <a:solidFill>
                  <a:srgbClr val="D2533C"/>
                </a:solidFill>
              </a:rPr>
              <a:t> </a:t>
            </a:r>
          </a:p>
        </p:txBody>
      </p:sp>
      <p:pic>
        <p:nvPicPr>
          <p:cNvPr descr="http://www.fhs.d211.org/assets/images/icons/AP_logo_icon_72.gif" id="63" name="Shape 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1200" y="53340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D2533C"/>
              </a:buClr>
              <a:buSzPct val="25000"/>
              <a:buFont typeface="Arial"/>
              <a:buNone/>
            </a:pPr>
            <a:r>
              <a:rPr b="1" lang="en" sz="4000">
                <a:solidFill>
                  <a:srgbClr val="D2533C"/>
                </a:solidFill>
              </a:rPr>
              <a:t>Five Themes of Geography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182562" lvl="0" marL="18256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ct val="85000"/>
              <a:buChar char="•"/>
            </a:pPr>
            <a:r>
              <a:rPr lang="en" sz="2400">
                <a:solidFill>
                  <a:srgbClr val="292934"/>
                </a:solidFill>
              </a:rPr>
              <a:t>Location</a:t>
            </a:r>
          </a:p>
          <a:p>
            <a:pPr indent="-182562" lvl="0" marL="182562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A299"/>
              </a:buClr>
              <a:buSzPct val="85000"/>
              <a:buChar char="•"/>
            </a:pPr>
            <a:r>
              <a:rPr lang="en" sz="2400">
                <a:solidFill>
                  <a:srgbClr val="292934"/>
                </a:solidFill>
              </a:rPr>
              <a:t>Place</a:t>
            </a:r>
          </a:p>
          <a:p>
            <a:pPr indent="-182562" lvl="0" marL="182562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A299"/>
              </a:buClr>
              <a:buSzPct val="85000"/>
              <a:buChar char="•"/>
            </a:pPr>
            <a:r>
              <a:rPr lang="en" sz="2400">
                <a:solidFill>
                  <a:srgbClr val="292934"/>
                </a:solidFill>
              </a:rPr>
              <a:t>Region</a:t>
            </a:r>
          </a:p>
          <a:p>
            <a:pPr indent="-182562" lvl="0" marL="182562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A299"/>
              </a:buClr>
              <a:buSzPct val="85000"/>
              <a:buChar char="•"/>
            </a:pPr>
            <a:r>
              <a:rPr lang="en" sz="2400">
                <a:solidFill>
                  <a:srgbClr val="292934"/>
                </a:solidFill>
              </a:rPr>
              <a:t>Movement</a:t>
            </a:r>
          </a:p>
          <a:p>
            <a:pPr indent="-182562" lvl="0" marL="182562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A299"/>
              </a:buClr>
              <a:buSzPct val="85000"/>
              <a:buChar char="•"/>
            </a:pPr>
            <a:r>
              <a:rPr lang="en" sz="2400">
                <a:solidFill>
                  <a:srgbClr val="292934"/>
                </a:solidFill>
              </a:rPr>
              <a:t>Human-Environment Interaction</a:t>
            </a:r>
          </a:p>
          <a:p>
            <a:pPr indent="-53022" lvl="0" marL="182562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92934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hebluedebonair.files.wordpress.com/2011/07/scope-of-geography.jpg" id="74" name="Shape 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3250" y="209550"/>
            <a:ext cx="4707000" cy="4724400"/>
          </a:xfrm>
          <a:prstGeom prst="rect">
            <a:avLst/>
          </a:prstGeom>
          <a:noFill/>
          <a:ln cap="flat" cmpd="sng" w="9525">
            <a:solidFill>
              <a:srgbClr val="292934"/>
            </a:solidFill>
            <a:prstDash val="solid"/>
            <a:miter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reckenridge and Copper Mountain Ski Slopes, Colorado" id="79" name="Shape 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46950" y="1116125"/>
            <a:ext cx="3800100" cy="3919800"/>
          </a:xfrm>
          <a:prstGeom prst="rect">
            <a:avLst/>
          </a:prstGeom>
          <a:noFill/>
          <a:ln cap="flat" cmpd="sng" w="9525">
            <a:solidFill>
              <a:srgbClr val="47534C"/>
            </a:solidFill>
            <a:prstDash val="solid"/>
            <a:miter/>
            <a:headEnd len="med" w="med" type="none"/>
            <a:tailEnd len="med" w="med" type="none"/>
          </a:ln>
        </p:spPr>
      </p:pic>
      <p:sp>
        <p:nvSpPr>
          <p:cNvPr id="80" name="Shape 80"/>
          <p:cNvSpPr txBox="1"/>
          <p:nvPr/>
        </p:nvSpPr>
        <p:spPr>
          <a:xfrm>
            <a:off x="0" y="0"/>
            <a:ext cx="9179700" cy="116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D2533C"/>
                </a:solidFill>
              </a:rPr>
              <a:t>Human-Environment Interaction </a:t>
            </a:r>
            <a:br>
              <a:rPr lang="en" sz="2900">
                <a:solidFill>
                  <a:srgbClr val="D2533C"/>
                </a:solidFill>
              </a:rPr>
            </a:br>
            <a:r>
              <a:rPr lang="en" sz="2400">
                <a:solidFill>
                  <a:srgbClr val="D2533C"/>
                </a:solidFill>
              </a:rPr>
              <a:t>the way people and their environments interrelate and interact.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