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8" r:id="rId3"/>
    <p:sldId id="266" r:id="rId4"/>
    <p:sldId id="267" r:id="rId5"/>
    <p:sldId id="257" r:id="rId6"/>
    <p:sldId id="258" r:id="rId7"/>
    <p:sldId id="264" r:id="rId8"/>
    <p:sldId id="261" r:id="rId9"/>
    <p:sldId id="271" r:id="rId10"/>
    <p:sldId id="272" r:id="rId11"/>
    <p:sldId id="269" r:id="rId12"/>
    <p:sldId id="263" r:id="rId13"/>
    <p:sldId id="270" r:id="rId14"/>
    <p:sldId id="259" r:id="rId15"/>
    <p:sldId id="262" r:id="rId16"/>
    <p:sldId id="275" r:id="rId17"/>
    <p:sldId id="273" r:id="rId18"/>
    <p:sldId id="260" r:id="rId19"/>
    <p:sldId id="276"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D3F3C-032B-45C4-B4AB-6D305F3502B8}" type="datetimeFigureOut">
              <a:rPr lang="en-US" smtClean="0"/>
              <a:t>9/9/2015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3D748-1644-42B5-B12C-385DB1CB2C26}" type="slidenum">
              <a:rPr lang="en-US" smtClean="0"/>
              <a:t>‹#›</a:t>
            </a:fld>
            <a:endParaRPr lang="en-US" dirty="0"/>
          </a:p>
        </p:txBody>
      </p:sp>
    </p:spTree>
    <p:extLst>
      <p:ext uri="{BB962C8B-B14F-4D97-AF65-F5344CB8AC3E}">
        <p14:creationId xmlns:p14="http://schemas.microsoft.com/office/powerpoint/2010/main" val="302018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3D748-1644-42B5-B12C-385DB1CB2C26}" type="slidenum">
              <a:rPr lang="en-US" smtClean="0"/>
              <a:t>1</a:t>
            </a:fld>
            <a:endParaRPr lang="en-US" dirty="0"/>
          </a:p>
        </p:txBody>
      </p:sp>
    </p:spTree>
    <p:extLst>
      <p:ext uri="{BB962C8B-B14F-4D97-AF65-F5344CB8AC3E}">
        <p14:creationId xmlns:p14="http://schemas.microsoft.com/office/powerpoint/2010/main" val="418648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64BC73B-836F-41C3-9620-564601129A87}" type="datetimeFigureOut">
              <a:rPr lang="en-US" smtClean="0"/>
              <a:t>9/9/2015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99093E6-A2A0-49DE-857C-2E9EE21D1B35}"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093E6-A2A0-49DE-857C-2E9EE21D1B35}"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093E6-A2A0-49DE-857C-2E9EE21D1B35}"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093E6-A2A0-49DE-857C-2E9EE21D1B35}"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093E6-A2A0-49DE-857C-2E9EE21D1B3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093E6-A2A0-49DE-857C-2E9EE21D1B35}"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9093E6-A2A0-49DE-857C-2E9EE21D1B35}"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9093E6-A2A0-49DE-857C-2E9EE21D1B35}"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9093E6-A2A0-49DE-857C-2E9EE21D1B3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093E6-A2A0-49DE-857C-2E9EE21D1B3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BC73B-836F-41C3-9620-564601129A87}"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093E6-A2A0-49DE-857C-2E9EE21D1B3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64BC73B-836F-41C3-9620-564601129A87}" type="datetimeFigureOut">
              <a:rPr lang="en-US" smtClean="0"/>
              <a:t>9/9/2015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99093E6-A2A0-49DE-857C-2E9EE21D1B3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219199"/>
          </a:xfrm>
        </p:spPr>
        <p:txBody>
          <a:bodyPr/>
          <a:lstStyle/>
          <a:p>
            <a:r>
              <a:rPr lang="en-US" dirty="0" smtClean="0"/>
              <a:t>River Valley Civilizations</a:t>
            </a:r>
            <a:endParaRPr lang="en-US" dirty="0"/>
          </a:p>
        </p:txBody>
      </p:sp>
      <p:sp>
        <p:nvSpPr>
          <p:cNvPr id="3" name="Subtitle 2"/>
          <p:cNvSpPr>
            <a:spLocks noGrp="1"/>
          </p:cNvSpPr>
          <p:nvPr>
            <p:ph type="subTitle" idx="1"/>
          </p:nvPr>
        </p:nvSpPr>
        <p:spPr>
          <a:xfrm>
            <a:off x="1371600" y="2286000"/>
            <a:ext cx="6400800" cy="685800"/>
          </a:xfrm>
        </p:spPr>
        <p:txBody>
          <a:bodyPr/>
          <a:lstStyle/>
          <a:p>
            <a:r>
              <a:rPr lang="en-US" dirty="0" smtClean="0"/>
              <a:t>Ancient Sumer </a:t>
            </a:r>
            <a:endParaRPr lang="en-US" dirty="0"/>
          </a:p>
        </p:txBody>
      </p:sp>
      <p:pic>
        <p:nvPicPr>
          <p:cNvPr id="5122" name="Picture 2" descr="http://www2.econ.iastate.edu/classes/econ355/choi/images/bt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8030734" cy="279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92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399"/>
            <a:ext cx="7745505" cy="4068763"/>
          </a:xfrm>
        </p:spPr>
        <p:txBody>
          <a:bodyPr>
            <a:noAutofit/>
          </a:bodyPr>
          <a:lstStyle/>
          <a:p>
            <a:pPr fontAlgn="base"/>
            <a:r>
              <a:rPr lang="en-US" sz="1800" dirty="0" smtClean="0"/>
              <a:t>The </a:t>
            </a:r>
            <a:r>
              <a:rPr lang="en-US" sz="1800" dirty="0"/>
              <a:t>first writing recorded agricultural transactions. What kinds of thoughts, ideas, actions, or things were easiest to put into pictures? What kinds of things did they believe were the most necessary to keep a record of? T</a:t>
            </a:r>
            <a:r>
              <a:rPr lang="en-US" sz="1800" dirty="0" smtClean="0"/>
              <a:t>ry </a:t>
            </a:r>
            <a:r>
              <a:rPr lang="en-US" sz="1800" dirty="0"/>
              <a:t>to imagine why it is that </a:t>
            </a:r>
            <a:r>
              <a:rPr lang="en-US" sz="1800" b="1" dirty="0"/>
              <a:t>agricultural </a:t>
            </a:r>
            <a:r>
              <a:rPr lang="en-US" sz="1800" b="1" dirty="0" smtClean="0"/>
              <a:t>transactions—</a:t>
            </a:r>
            <a:r>
              <a:rPr lang="en-US" sz="1800" dirty="0" smtClean="0"/>
              <a:t>were </a:t>
            </a:r>
            <a:r>
              <a:rPr lang="en-US" sz="1800" dirty="0"/>
              <a:t>among the first written messages on earth.</a:t>
            </a:r>
          </a:p>
          <a:p>
            <a:pPr lvl="1" fontAlgn="base"/>
            <a:r>
              <a:rPr lang="en-US" sz="1800" dirty="0"/>
              <a:t>Why was it so important to have a written record of agricultural transactions?</a:t>
            </a:r>
          </a:p>
          <a:p>
            <a:pPr lvl="1" fontAlgn="base"/>
            <a:r>
              <a:rPr lang="en-US" sz="1800" dirty="0" smtClean="0"/>
              <a:t>Who </a:t>
            </a:r>
            <a:r>
              <a:rPr lang="en-US" sz="1800" dirty="0"/>
              <a:t>besides the seller and the buyer might want a record of these transactions?</a:t>
            </a:r>
          </a:p>
          <a:p>
            <a:pPr lvl="1" fontAlgn="base"/>
            <a:r>
              <a:rPr lang="en-US" sz="1800" dirty="0" smtClean="0"/>
              <a:t>What </a:t>
            </a:r>
            <a:r>
              <a:rPr lang="en-US" sz="1800" dirty="0"/>
              <a:t>other records might have been useful for authorities to </a:t>
            </a:r>
            <a:r>
              <a:rPr lang="en-US" sz="1800" dirty="0" smtClean="0"/>
              <a:t>keep? Might </a:t>
            </a:r>
            <a:r>
              <a:rPr lang="en-US" sz="1800" dirty="0"/>
              <a:t>they want to keep track of marriages? Births? Deaths? Land sales? </a:t>
            </a:r>
            <a:r>
              <a:rPr lang="en-US" sz="1800" dirty="0" smtClean="0"/>
              <a:t>Why?</a:t>
            </a:r>
          </a:p>
          <a:p>
            <a:pPr lvl="1" fontAlgn="base"/>
            <a:r>
              <a:rPr lang="en-US" sz="1800" dirty="0" smtClean="0"/>
              <a:t>How </a:t>
            </a:r>
            <a:r>
              <a:rPr lang="en-US" sz="1800" dirty="0"/>
              <a:t>else might rulers be able to use writing to legitimize and extend their power?</a:t>
            </a:r>
          </a:p>
          <a:p>
            <a:pPr marL="0" indent="0">
              <a:buNone/>
            </a:pPr>
            <a:endParaRPr lang="en-US" sz="1600" dirty="0"/>
          </a:p>
        </p:txBody>
      </p:sp>
      <p:sp>
        <p:nvSpPr>
          <p:cNvPr id="3" name="Title 2"/>
          <p:cNvSpPr>
            <a:spLocks noGrp="1"/>
          </p:cNvSpPr>
          <p:nvPr>
            <p:ph type="title"/>
          </p:nvPr>
        </p:nvSpPr>
        <p:spPr/>
        <p:txBody>
          <a:bodyPr/>
          <a:lstStyle/>
          <a:p>
            <a:r>
              <a:rPr lang="en-US" dirty="0" smtClean="0"/>
              <a:t>Cuneiform Activity</a:t>
            </a:r>
            <a:endParaRPr lang="en-US" dirty="0"/>
          </a:p>
        </p:txBody>
      </p:sp>
      <p:sp>
        <p:nvSpPr>
          <p:cNvPr id="4" name="TextBox 3"/>
          <p:cNvSpPr txBox="1"/>
          <p:nvPr/>
        </p:nvSpPr>
        <p:spPr>
          <a:xfrm>
            <a:off x="685800" y="6248400"/>
            <a:ext cx="6962162" cy="369332"/>
          </a:xfrm>
          <a:prstGeom prst="rect">
            <a:avLst/>
          </a:prstGeom>
          <a:noFill/>
        </p:spPr>
        <p:txBody>
          <a:bodyPr wrap="none" rtlCol="0">
            <a:spAutoFit/>
          </a:bodyPr>
          <a:lstStyle/>
          <a:p>
            <a:r>
              <a:rPr lang="en-US" dirty="0"/>
              <a:t>http://www.smm.org/anthropology/cuneiform/catalog/smm01</a:t>
            </a:r>
          </a:p>
        </p:txBody>
      </p:sp>
    </p:spTree>
    <p:extLst>
      <p:ext uri="{BB962C8B-B14F-4D97-AF65-F5344CB8AC3E}">
        <p14:creationId xmlns:p14="http://schemas.microsoft.com/office/powerpoint/2010/main" val="3621753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Culture</a:t>
            </a:r>
            <a:endParaRPr lang="en-US" dirty="0"/>
          </a:p>
        </p:txBody>
      </p:sp>
      <p:sp>
        <p:nvSpPr>
          <p:cNvPr id="2" name="Content Placeholder 1"/>
          <p:cNvSpPr>
            <a:spLocks noGrp="1"/>
          </p:cNvSpPr>
          <p:nvPr>
            <p:ph sz="quarter" idx="13"/>
          </p:nvPr>
        </p:nvSpPr>
        <p:spPr>
          <a:xfrm>
            <a:off x="685800" y="2240280"/>
            <a:ext cx="3352800" cy="2103120"/>
          </a:xfrm>
        </p:spPr>
        <p:txBody>
          <a:bodyPr>
            <a:normAutofit fontScale="92500" lnSpcReduction="10000"/>
          </a:bodyPr>
          <a:lstStyle/>
          <a:p>
            <a:r>
              <a:rPr lang="en-US" dirty="0" smtClean="0"/>
              <a:t>Pottery</a:t>
            </a:r>
          </a:p>
          <a:p>
            <a:r>
              <a:rPr lang="en-US" dirty="0" smtClean="0"/>
              <a:t>Headdresses </a:t>
            </a:r>
          </a:p>
          <a:p>
            <a:r>
              <a:rPr lang="en-US" dirty="0" smtClean="0"/>
              <a:t>Music</a:t>
            </a:r>
          </a:p>
          <a:p>
            <a:pPr lvl="1"/>
            <a:r>
              <a:rPr lang="en-US" dirty="0" smtClean="0"/>
              <a:t>Drums, Pipes, and Lyres (right)</a:t>
            </a:r>
          </a:p>
          <a:p>
            <a:pPr lvl="1"/>
            <a:r>
              <a:rPr lang="en-US" dirty="0" smtClean="0"/>
              <a:t>Figurines </a:t>
            </a:r>
          </a:p>
          <a:p>
            <a:endParaRPr lang="en-US" dirty="0" smtClean="0"/>
          </a:p>
        </p:txBody>
      </p:sp>
      <p:pic>
        <p:nvPicPr>
          <p:cNvPr id="3074" name="Picture 2" descr="https://upload.wikimedia.org/wikipedia/commons/b/b6/Ur_lyre.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038600" y="2377787"/>
            <a:ext cx="278497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arthistoryworlds.org/wp-includes/images/e2.su.sitting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036" y="381000"/>
            <a:ext cx="1952625" cy="3486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Pottery from Tell Twe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309" y="4370998"/>
            <a:ext cx="2590800" cy="2347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0" name="Picture 8" descr="head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727" y="4328606"/>
            <a:ext cx="1853513"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44962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usu-saaa.org/art/sumerian/3724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417435"/>
            <a:ext cx="2676525" cy="2200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ontent Placeholder 2"/>
          <p:cNvSpPr>
            <a:spLocks noGrp="1"/>
          </p:cNvSpPr>
          <p:nvPr>
            <p:ph idx="1"/>
          </p:nvPr>
        </p:nvSpPr>
        <p:spPr>
          <a:xfrm>
            <a:off x="699247" y="2248347"/>
            <a:ext cx="3872753" cy="3877815"/>
          </a:xfrm>
        </p:spPr>
        <p:txBody>
          <a:bodyPr>
            <a:normAutofit lnSpcReduction="10000"/>
          </a:bodyPr>
          <a:lstStyle/>
          <a:p>
            <a:pPr fontAlgn="base"/>
            <a:r>
              <a:rPr lang="en-US" dirty="0" smtClean="0"/>
              <a:t>Sumerians </a:t>
            </a:r>
            <a:r>
              <a:rPr lang="en-US" dirty="0"/>
              <a:t>invented:</a:t>
            </a:r>
          </a:p>
          <a:p>
            <a:pPr lvl="1" fontAlgn="base"/>
            <a:r>
              <a:rPr lang="en-US" dirty="0" smtClean="0"/>
              <a:t>Sailboats</a:t>
            </a:r>
            <a:endParaRPr lang="en-US" dirty="0"/>
          </a:p>
          <a:p>
            <a:pPr lvl="1" fontAlgn="base"/>
            <a:r>
              <a:rPr lang="en-US" dirty="0" smtClean="0"/>
              <a:t>Dikes</a:t>
            </a:r>
          </a:p>
          <a:p>
            <a:pPr lvl="1" fontAlgn="base"/>
            <a:r>
              <a:rPr lang="en-US" dirty="0" smtClean="0"/>
              <a:t>The Wheel! </a:t>
            </a:r>
            <a:endParaRPr lang="en-US" dirty="0"/>
          </a:p>
          <a:p>
            <a:pPr fontAlgn="base"/>
            <a:r>
              <a:rPr lang="en-US" dirty="0"/>
              <a:t>Invented Potter’s wheel</a:t>
            </a:r>
          </a:p>
          <a:p>
            <a:pPr fontAlgn="base"/>
            <a:r>
              <a:rPr lang="en-US" dirty="0" smtClean="0"/>
              <a:t>Arches/Ramps</a:t>
            </a:r>
          </a:p>
          <a:p>
            <a:pPr fontAlgn="base"/>
            <a:r>
              <a:rPr lang="en-US" dirty="0" smtClean="0"/>
              <a:t>Metallurgy</a:t>
            </a:r>
          </a:p>
          <a:p>
            <a:pPr lvl="1" fontAlgn="base"/>
            <a:r>
              <a:rPr lang="en-US" dirty="0" smtClean="0"/>
              <a:t>Copper, gold and worked to create bronze.</a:t>
            </a:r>
            <a:endParaRPr lang="en-US" dirty="0"/>
          </a:p>
          <a:p>
            <a:pPr marL="457200" lvl="1" indent="0" fontAlgn="base">
              <a:buNone/>
            </a:pPr>
            <a:endParaRPr lang="en-US" dirty="0"/>
          </a:p>
          <a:p>
            <a:pPr marL="0" indent="0">
              <a:buNone/>
            </a:pPr>
            <a:endParaRPr lang="en-US" dirty="0"/>
          </a:p>
        </p:txBody>
      </p:sp>
      <p:sp>
        <p:nvSpPr>
          <p:cNvPr id="2" name="Title 1"/>
          <p:cNvSpPr>
            <a:spLocks noGrp="1"/>
          </p:cNvSpPr>
          <p:nvPr>
            <p:ph type="title"/>
          </p:nvPr>
        </p:nvSpPr>
        <p:spPr/>
        <p:txBody>
          <a:bodyPr/>
          <a:lstStyle/>
          <a:p>
            <a:r>
              <a:rPr lang="en-US" b="1" i="1" dirty="0" smtClean="0"/>
              <a:t>Other </a:t>
            </a:r>
            <a:r>
              <a:rPr lang="en-US" b="1" i="1" dirty="0"/>
              <a:t>Technology</a:t>
            </a:r>
            <a:endParaRPr lang="en-US" dirty="0"/>
          </a:p>
        </p:txBody>
      </p:sp>
      <p:pic>
        <p:nvPicPr>
          <p:cNvPr id="4098" name="Picture 2" descr="A Mesopotamian 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59214"/>
            <a:ext cx="2590800" cy="2279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bhs4.com/a5/b/a5be25ba5d6f3735311a621c81ffa2f484092382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236335"/>
            <a:ext cx="23622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4848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Plow </a:t>
            </a:r>
            <a:endParaRPr lang="en-US" dirty="0"/>
          </a:p>
        </p:txBody>
      </p:sp>
      <p:pic>
        <p:nvPicPr>
          <p:cNvPr id="5122" name="Picture 2" descr="http://www.mrstpierre.com/uploads/1/0/4/5/10450517/8944994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6867" y="2247900"/>
            <a:ext cx="6690265" cy="3878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3899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Religion</a:t>
            </a:r>
            <a:br>
              <a:rPr lang="en-US" dirty="0" smtClean="0"/>
            </a:br>
            <a:r>
              <a:rPr lang="en-US" sz="3600" dirty="0" smtClean="0"/>
              <a:t>Ziggurats</a:t>
            </a:r>
            <a:endParaRPr lang="en-US" sz="3600" dirty="0"/>
          </a:p>
        </p:txBody>
      </p:sp>
      <p:pic>
        <p:nvPicPr>
          <p:cNvPr id="3074" name="Picture 2" descr="http://genealogyreligion.net/wp-content/uploads/2010/06/800px-Ancient_ziggurat_at_Ali_Air_Base_Iraq_2005.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81000" y="2133600"/>
            <a:ext cx="5283200" cy="3962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extBox 1"/>
          <p:cNvSpPr txBox="1"/>
          <p:nvPr/>
        </p:nvSpPr>
        <p:spPr>
          <a:xfrm>
            <a:off x="5943600" y="2209800"/>
            <a:ext cx="2362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Multi-story, mud brick pyramid shaped tower approached by ramps and stairs.</a:t>
            </a:r>
          </a:p>
          <a:p>
            <a:endParaRPr lang="en-US" dirty="0" smtClean="0"/>
          </a:p>
          <a:p>
            <a:pPr marL="285750" indent="-285750">
              <a:buFont typeface="Arial" panose="020B0604020202020204" pitchFamily="34" charset="0"/>
              <a:buChar char="•"/>
            </a:pPr>
            <a:r>
              <a:rPr lang="en-US" dirty="0" smtClean="0"/>
              <a:t>Places of worship for the Sumerian Gods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796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685800" y="2240280"/>
            <a:ext cx="2667000" cy="3877056"/>
          </a:xfrm>
        </p:spPr>
        <p:txBody>
          <a:bodyPr>
            <a:normAutofit fontScale="92500"/>
          </a:bodyPr>
          <a:lstStyle/>
          <a:p>
            <a:r>
              <a:rPr lang="en-US" dirty="0" smtClean="0"/>
              <a:t>Polytheist:</a:t>
            </a:r>
          </a:p>
          <a:p>
            <a:r>
              <a:rPr lang="en-US" dirty="0" smtClean="0"/>
              <a:t>3000 gods</a:t>
            </a:r>
          </a:p>
          <a:p>
            <a:r>
              <a:rPr lang="en-US" dirty="0" smtClean="0"/>
              <a:t>Human like, had faults, and feelings but non-human since they were immortal. </a:t>
            </a:r>
          </a:p>
          <a:p>
            <a:r>
              <a:rPr lang="en-US" dirty="0" smtClean="0"/>
              <a:t>Embodied the forces of nature.</a:t>
            </a:r>
          </a:p>
          <a:p>
            <a:pPr lvl="1"/>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dirty="0" smtClean="0"/>
              <a:t>Religion</a:t>
            </a:r>
            <a:br>
              <a:rPr lang="en-US" dirty="0" smtClean="0"/>
            </a:br>
            <a:r>
              <a:rPr lang="en-US" sz="3600" dirty="0" smtClean="0"/>
              <a:t>Sumerian Gods</a:t>
            </a:r>
            <a:endParaRPr lang="en-US" sz="3600" dirty="0"/>
          </a:p>
        </p:txBody>
      </p:sp>
      <p:pic>
        <p:nvPicPr>
          <p:cNvPr id="7172" name="Picture 4" descr="Sumerian creation my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38400"/>
            <a:ext cx="5105400" cy="35654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593759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of Gilgamesh </a:t>
            </a:r>
            <a:endParaRPr lang="en-US" dirty="0"/>
          </a:p>
        </p:txBody>
      </p:sp>
      <p:sp>
        <p:nvSpPr>
          <p:cNvPr id="3" name="Content Placeholder 2"/>
          <p:cNvSpPr>
            <a:spLocks noGrp="1"/>
          </p:cNvSpPr>
          <p:nvPr>
            <p:ph sz="quarter" idx="13"/>
          </p:nvPr>
        </p:nvSpPr>
        <p:spPr>
          <a:xfrm>
            <a:off x="685800" y="2240280"/>
            <a:ext cx="4114800" cy="3877056"/>
          </a:xfrm>
        </p:spPr>
        <p:txBody>
          <a:bodyPr>
            <a:normAutofit/>
          </a:bodyPr>
          <a:lstStyle/>
          <a:p>
            <a:r>
              <a:rPr lang="en-US" sz="2000" dirty="0" smtClean="0"/>
              <a:t>Epic Poem from Ancient Mesopotamia</a:t>
            </a:r>
            <a:r>
              <a:rPr lang="en-US" sz="2000" dirty="0"/>
              <a:t> </a:t>
            </a:r>
            <a:r>
              <a:rPr lang="en-US" sz="2000" dirty="0" smtClean="0"/>
              <a:t>from Ur</a:t>
            </a:r>
            <a:r>
              <a:rPr lang="en-US" sz="2000" dirty="0"/>
              <a:t> (circa 2100 BC</a:t>
            </a:r>
            <a:r>
              <a:rPr lang="en-US" sz="2000" dirty="0" smtClean="0"/>
              <a:t>).</a:t>
            </a:r>
          </a:p>
          <a:p>
            <a:r>
              <a:rPr lang="en-US" sz="2000" dirty="0" smtClean="0"/>
              <a:t>The epic adventures of king </a:t>
            </a:r>
            <a:r>
              <a:rPr lang="en-US" sz="2000" dirty="0"/>
              <a:t>of </a:t>
            </a:r>
            <a:r>
              <a:rPr lang="en-US" sz="2000" dirty="0" err="1"/>
              <a:t>Uruk</a:t>
            </a:r>
            <a:r>
              <a:rPr lang="en-US" sz="2000" dirty="0"/>
              <a:t>, who was two-thirds god and one-third man</a:t>
            </a:r>
            <a:r>
              <a:rPr lang="en-US" sz="2000" dirty="0" smtClean="0"/>
              <a:t>.</a:t>
            </a:r>
          </a:p>
          <a:p>
            <a:endParaRPr lang="en-US" sz="2000" dirty="0"/>
          </a:p>
        </p:txBody>
      </p:sp>
      <p:pic>
        <p:nvPicPr>
          <p:cNvPr id="1026" name="Picture 2" descr="https://www.learner.org/courses/worldlit/media/gilgamesh/read_text_image_0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6800" y="2971800"/>
            <a:ext cx="3803650" cy="2310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6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The earliest leaders were priests. </a:t>
            </a:r>
          </a:p>
          <a:p>
            <a:r>
              <a:rPr lang="en-US" dirty="0" smtClean="0"/>
              <a:t>First Sumerian King emerged in the third millennium BCE. He was called the </a:t>
            </a:r>
            <a:r>
              <a:rPr lang="en-US" i="1" dirty="0" smtClean="0"/>
              <a:t>lugal</a:t>
            </a:r>
            <a:r>
              <a:rPr lang="en-US" dirty="0" smtClean="0"/>
              <a:t> or “Big Man” </a:t>
            </a:r>
          </a:p>
          <a:p>
            <a:r>
              <a:rPr lang="en-US" dirty="0" smtClean="0"/>
              <a:t>Sumerian City-states were ruled by Kings and they ruled by divine right.</a:t>
            </a:r>
          </a:p>
          <a:p>
            <a:r>
              <a:rPr lang="en-US" dirty="0" smtClean="0"/>
              <a:t>First to set formal laws.</a:t>
            </a:r>
          </a:p>
          <a:p>
            <a:r>
              <a:rPr lang="en-US" dirty="0" smtClean="0"/>
              <a:t>Hammurabi’s Code (1750 BC)E</a:t>
            </a:r>
            <a:endParaRPr lang="en-US" dirty="0"/>
          </a:p>
        </p:txBody>
      </p:sp>
      <p:pic>
        <p:nvPicPr>
          <p:cNvPr id="2050" name="Picture 2" descr="https://gizzisgoodies.wikispaces.com/file/view/sumerian_tablet.jpg/256975902/409x250/sumerian_tablet.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3015816"/>
            <a:ext cx="3803650" cy="232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39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lidesharecdn.com/unit3-part1-thefirstcivilization-sumer-140629233914-phpapp01/95/unit-3-part-1-the-first-civilization-sumer-18-638.jpg?cb=1404085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69" y="575829"/>
            <a:ext cx="7555531" cy="567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823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Hammurabi </a:t>
            </a:r>
            <a:r>
              <a:rPr lang="en-US" sz="3600" dirty="0" smtClean="0"/>
              <a:t/>
            </a:r>
            <a:br>
              <a:rPr lang="en-US" sz="3600" dirty="0" smtClean="0"/>
            </a:br>
            <a:r>
              <a:rPr lang="en-US" sz="2400" dirty="0" smtClean="0"/>
              <a:t> r. 1792 </a:t>
            </a:r>
            <a:r>
              <a:rPr lang="en-US" sz="2400" dirty="0"/>
              <a:t>BCE-1750 </a:t>
            </a:r>
            <a:r>
              <a:rPr lang="en-US" sz="2400" dirty="0" smtClean="0"/>
              <a:t>BCE</a:t>
            </a:r>
            <a:endParaRPr lang="en-US" sz="2400" dirty="0"/>
          </a:p>
        </p:txBody>
      </p:sp>
      <p:sp>
        <p:nvSpPr>
          <p:cNvPr id="2" name="Content Placeholder 1"/>
          <p:cNvSpPr>
            <a:spLocks noGrp="1"/>
          </p:cNvSpPr>
          <p:nvPr>
            <p:ph sz="quarter" idx="13"/>
          </p:nvPr>
        </p:nvSpPr>
        <p:spPr>
          <a:xfrm>
            <a:off x="685800" y="2240280"/>
            <a:ext cx="5562600" cy="4084320"/>
          </a:xfrm>
        </p:spPr>
        <p:txBody>
          <a:bodyPr>
            <a:normAutofit lnSpcReduction="10000"/>
          </a:bodyPr>
          <a:lstStyle/>
          <a:p>
            <a:r>
              <a:rPr lang="en-US" dirty="0" smtClean="0"/>
              <a:t>Hammurabi was the ruler </a:t>
            </a:r>
            <a:r>
              <a:rPr lang="en-US" smtClean="0"/>
              <a:t>of Babylon </a:t>
            </a:r>
            <a:r>
              <a:rPr lang="en-US" dirty="0" smtClean="0"/>
              <a:t>(</a:t>
            </a:r>
            <a:r>
              <a:rPr lang="en-US" dirty="0" smtClean="0"/>
              <a:t>the largest and most important city in Mesopotamia).</a:t>
            </a:r>
          </a:p>
          <a:p>
            <a:r>
              <a:rPr lang="en-US" dirty="0" smtClean="0"/>
              <a:t>Conquered many city-states in Mesopotamia.</a:t>
            </a:r>
          </a:p>
          <a:p>
            <a:r>
              <a:rPr lang="en-US" dirty="0" smtClean="0"/>
              <a:t>Wrote code of laws that were inscribed on a black stone pillar that illustrated the principles to be used in legal cases. </a:t>
            </a:r>
          </a:p>
          <a:p>
            <a:r>
              <a:rPr lang="en-US" dirty="0" smtClean="0"/>
              <a:t>“eye for an eye”</a:t>
            </a:r>
          </a:p>
          <a:p>
            <a:r>
              <a:rPr lang="en-US" dirty="0" smtClean="0"/>
              <a:t>Reflected the three social classes.</a:t>
            </a:r>
            <a:endParaRPr lang="en-US" dirty="0"/>
          </a:p>
        </p:txBody>
      </p:sp>
      <p:pic>
        <p:nvPicPr>
          <p:cNvPr id="1026" name="Picture 2" descr="http://awesomestories.com/images/user/d5e4bc9c9f.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09800"/>
            <a:ext cx="2103682" cy="390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8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Stable Food Supply</a:t>
            </a:r>
          </a:p>
          <a:p>
            <a:r>
              <a:rPr lang="en-US" dirty="0" smtClean="0"/>
              <a:t>Writing</a:t>
            </a:r>
          </a:p>
          <a:p>
            <a:r>
              <a:rPr lang="en-US" dirty="0" smtClean="0"/>
              <a:t>Culture </a:t>
            </a:r>
          </a:p>
          <a:p>
            <a:r>
              <a:rPr lang="en-US" dirty="0" smtClean="0"/>
              <a:t>Technology</a:t>
            </a:r>
          </a:p>
          <a:p>
            <a:r>
              <a:rPr lang="en-US" dirty="0" smtClean="0"/>
              <a:t>Government</a:t>
            </a:r>
          </a:p>
          <a:p>
            <a:r>
              <a:rPr lang="en-US" dirty="0" smtClean="0"/>
              <a:t>Religion</a:t>
            </a:r>
            <a:endParaRPr lang="en-US" dirty="0"/>
          </a:p>
        </p:txBody>
      </p:sp>
      <p:sp>
        <p:nvSpPr>
          <p:cNvPr id="3" name="Title 2"/>
          <p:cNvSpPr>
            <a:spLocks noGrp="1"/>
          </p:cNvSpPr>
          <p:nvPr>
            <p:ph type="title"/>
          </p:nvPr>
        </p:nvSpPr>
        <p:spPr/>
        <p:txBody>
          <a:bodyPr/>
          <a:lstStyle/>
          <a:p>
            <a:r>
              <a:rPr lang="en-US" dirty="0" smtClean="0"/>
              <a:t>6 Traits of a Civilization</a:t>
            </a:r>
            <a:br>
              <a:rPr lang="en-US" dirty="0" smtClean="0"/>
            </a:br>
            <a:r>
              <a:rPr lang="en-US" sz="2400" dirty="0" smtClean="0"/>
              <a:t>reading</a:t>
            </a:r>
            <a:endParaRPr lang="en-US" sz="2400" dirty="0"/>
          </a:p>
        </p:txBody>
      </p:sp>
    </p:spTree>
    <p:extLst>
      <p:ext uri="{BB962C8B-B14F-4D97-AF65-F5344CB8AC3E}">
        <p14:creationId xmlns:p14="http://schemas.microsoft.com/office/powerpoint/2010/main" val="309881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1)What </a:t>
            </a:r>
            <a:r>
              <a:rPr lang="en-US" dirty="0"/>
              <a:t>does the Code of Hammurabi tell us about the class structure in Babylon? Make </a:t>
            </a:r>
            <a:r>
              <a:rPr lang="en-US" u="sng" dirty="0"/>
              <a:t>specific reference to at least three of the laws</a:t>
            </a:r>
            <a:r>
              <a:rPr lang="en-US" dirty="0"/>
              <a:t> listed to back up your response</a:t>
            </a:r>
            <a:r>
              <a:rPr lang="en-US" dirty="0" smtClean="0"/>
              <a:t>.</a:t>
            </a:r>
          </a:p>
          <a:p>
            <a:r>
              <a:rPr lang="en-US" dirty="0" smtClean="0"/>
              <a:t> </a:t>
            </a:r>
            <a:r>
              <a:rPr lang="en-US" dirty="0"/>
              <a:t>2)What can be said about the Babylonians attitudes </a:t>
            </a:r>
            <a:r>
              <a:rPr lang="en-US" dirty="0" smtClean="0"/>
              <a:t>towards (make reference to at least one law from the code): </a:t>
            </a:r>
          </a:p>
          <a:p>
            <a:pPr lvl="1"/>
            <a:r>
              <a:rPr lang="en-US" dirty="0" smtClean="0"/>
              <a:t>family</a:t>
            </a:r>
            <a:r>
              <a:rPr lang="en-US" dirty="0"/>
              <a:t>? </a:t>
            </a:r>
            <a:endParaRPr lang="en-US" dirty="0" smtClean="0"/>
          </a:p>
          <a:p>
            <a:pPr lvl="1"/>
            <a:r>
              <a:rPr lang="en-US" dirty="0" smtClean="0"/>
              <a:t>property</a:t>
            </a:r>
            <a:r>
              <a:rPr lang="en-US" dirty="0"/>
              <a:t>? </a:t>
            </a:r>
            <a:endParaRPr lang="en-US" dirty="0" smtClean="0"/>
          </a:p>
          <a:p>
            <a:pPr lvl="1"/>
            <a:r>
              <a:rPr lang="en-US" dirty="0" smtClean="0"/>
              <a:t>the </a:t>
            </a:r>
            <a:r>
              <a:rPr lang="en-US" dirty="0"/>
              <a:t>value of human life</a:t>
            </a:r>
            <a:r>
              <a:rPr lang="en-US" dirty="0" smtClean="0"/>
              <a:t>?. </a:t>
            </a:r>
          </a:p>
          <a:p>
            <a:r>
              <a:rPr lang="en-US" dirty="0" smtClean="0"/>
              <a:t>3)What </a:t>
            </a:r>
            <a:r>
              <a:rPr lang="en-US" dirty="0"/>
              <a:t>value and morals appear to be most important to the Babylonians? </a:t>
            </a:r>
            <a:endParaRPr lang="en-US" dirty="0" smtClean="0"/>
          </a:p>
          <a:p>
            <a:r>
              <a:rPr lang="en-US" dirty="0" smtClean="0"/>
              <a:t>4)Does </a:t>
            </a:r>
            <a:r>
              <a:rPr lang="en-US" dirty="0"/>
              <a:t>it matter to the Babylonians if an action is deliberate or accidental? What does this tell us about their society? </a:t>
            </a:r>
          </a:p>
        </p:txBody>
      </p:sp>
      <p:sp>
        <p:nvSpPr>
          <p:cNvPr id="3" name="Title 2"/>
          <p:cNvSpPr>
            <a:spLocks noGrp="1"/>
          </p:cNvSpPr>
          <p:nvPr>
            <p:ph type="title"/>
          </p:nvPr>
        </p:nvSpPr>
        <p:spPr/>
        <p:txBody>
          <a:bodyPr/>
          <a:lstStyle/>
          <a:p>
            <a:r>
              <a:rPr lang="en-US" sz="4400" dirty="0" smtClean="0"/>
              <a:t>The Code of Hammurabi</a:t>
            </a:r>
            <a:endParaRPr lang="en-US" sz="4400" dirty="0"/>
          </a:p>
        </p:txBody>
      </p:sp>
    </p:spTree>
    <p:extLst>
      <p:ext uri="{BB962C8B-B14F-4D97-AF65-F5344CB8AC3E}">
        <p14:creationId xmlns:p14="http://schemas.microsoft.com/office/powerpoint/2010/main" val="374120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smtClean="0"/>
              <a:t>The Four River Valley Civilizations</a:t>
            </a:r>
            <a:br>
              <a:rPr lang="en-US" sz="3800" dirty="0" smtClean="0"/>
            </a:br>
            <a:r>
              <a:rPr lang="en-US" sz="3800" dirty="0" smtClean="0"/>
              <a:t>(about 3500-500 B.C. or B.C.E.)</a:t>
            </a:r>
            <a:endParaRPr lang="en-US" sz="3800" dirty="0"/>
          </a:p>
        </p:txBody>
      </p:sp>
      <p:pic>
        <p:nvPicPr>
          <p:cNvPr id="1026" name="Picture 2" descr="http://www.presby.edu/history/web/wp-content/uploads/2010/06/rivervalley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57" y="2167436"/>
            <a:ext cx="8632443" cy="4461964"/>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p:cNvSpPr/>
          <p:nvPr/>
        </p:nvSpPr>
        <p:spPr>
          <a:xfrm>
            <a:off x="1752600" y="5943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1905000" y="4343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1907178" y="4474618"/>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5943600" y="15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096000" y="76200"/>
            <a:ext cx="2590800" cy="307777"/>
          </a:xfrm>
          <a:prstGeom prst="rect">
            <a:avLst/>
          </a:prstGeom>
          <a:noFill/>
        </p:spPr>
        <p:txBody>
          <a:bodyPr wrap="square" rtlCol="0">
            <a:spAutoFit/>
          </a:bodyPr>
          <a:lstStyle/>
          <a:p>
            <a:r>
              <a:rPr lang="en-US" sz="1400" dirty="0" smtClean="0"/>
              <a:t>=other early civilizations</a:t>
            </a:r>
            <a:endParaRPr lang="en-US" sz="1400" dirty="0"/>
          </a:p>
        </p:txBody>
      </p:sp>
    </p:spTree>
    <p:extLst>
      <p:ext uri="{BB962C8B-B14F-4D97-AF65-F5344CB8AC3E}">
        <p14:creationId xmlns:p14="http://schemas.microsoft.com/office/powerpoint/2010/main" val="259437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a:t>
            </a:r>
            <a:endParaRPr lang="en-US" dirty="0"/>
          </a:p>
        </p:txBody>
      </p:sp>
      <p:sp>
        <p:nvSpPr>
          <p:cNvPr id="3" name="Content Placeholder 2"/>
          <p:cNvSpPr>
            <a:spLocks noGrp="1"/>
          </p:cNvSpPr>
          <p:nvPr>
            <p:ph idx="1"/>
          </p:nvPr>
        </p:nvSpPr>
        <p:spPr/>
        <p:txBody>
          <a:bodyPr/>
          <a:lstStyle/>
          <a:p>
            <a:r>
              <a:rPr lang="en-US" dirty="0"/>
              <a:t>The Mesopotamian civilization grew up around the Tigris and Euphrates River Valleys.</a:t>
            </a:r>
          </a:p>
          <a:p>
            <a:r>
              <a:rPr lang="en-US" dirty="0"/>
              <a:t>The “land between the rivers” (in Greek,  </a:t>
            </a:r>
            <a:r>
              <a:rPr lang="en-US" i="1" dirty="0" smtClean="0"/>
              <a:t>Mesopotamia</a:t>
            </a:r>
            <a:r>
              <a:rPr lang="en-US" dirty="0" smtClean="0"/>
              <a:t>) </a:t>
            </a:r>
            <a:r>
              <a:rPr lang="en-US" dirty="0"/>
              <a:t>offered rich soils for crop growing because of yearly flooding.  Water irrigation developed for more reliable farming.</a:t>
            </a:r>
          </a:p>
          <a:p>
            <a:r>
              <a:rPr lang="en-US" dirty="0"/>
              <a:t>Mesopotamia was part of the rich growing region of the Fertile Crescent.</a:t>
            </a:r>
          </a:p>
          <a:p>
            <a:endParaRPr lang="en-US" dirty="0"/>
          </a:p>
        </p:txBody>
      </p:sp>
    </p:spTree>
    <p:extLst>
      <p:ext uri="{BB962C8B-B14F-4D97-AF65-F5344CB8AC3E}">
        <p14:creationId xmlns:p14="http://schemas.microsoft.com/office/powerpoint/2010/main" val="1698377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dia.web.britannica.com/eb-media/75/89975-004-266E71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04800"/>
            <a:ext cx="8605581"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pic>
        <p:nvPicPr>
          <p:cNvPr id="2050" name="Picture 2" descr="http://www.crystalinks.com/sumerplowing.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85800" y="3269651"/>
            <a:ext cx="3803650" cy="1817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Content Placeholder 3"/>
          <p:cNvSpPr>
            <a:spLocks noGrp="1"/>
          </p:cNvSpPr>
          <p:nvPr>
            <p:ph sz="quarter" idx="14"/>
          </p:nvPr>
        </p:nvSpPr>
        <p:spPr/>
        <p:txBody>
          <a:bodyPr/>
          <a:lstStyle/>
          <a:p>
            <a:r>
              <a:rPr lang="en-US" dirty="0" smtClean="0"/>
              <a:t>Sumerians invented:</a:t>
            </a:r>
          </a:p>
          <a:p>
            <a:pPr lvl="1"/>
            <a:r>
              <a:rPr lang="en-US" b="1" dirty="0" smtClean="0"/>
              <a:t>irrigation</a:t>
            </a:r>
            <a:r>
              <a:rPr lang="en-US" dirty="0" smtClean="0"/>
              <a:t> to pull water from the Tigris and Euphrates Rivers.</a:t>
            </a:r>
          </a:p>
          <a:p>
            <a:pPr lvl="1"/>
            <a:r>
              <a:rPr lang="en-US" dirty="0" smtClean="0"/>
              <a:t>Human or Ox drawn plows</a:t>
            </a:r>
            <a:endParaRPr lang="en-US" dirty="0"/>
          </a:p>
        </p:txBody>
      </p:sp>
      <p:sp>
        <p:nvSpPr>
          <p:cNvPr id="5" name="TextBox 4"/>
          <p:cNvSpPr txBox="1"/>
          <p:nvPr/>
        </p:nvSpPr>
        <p:spPr>
          <a:xfrm>
            <a:off x="609600" y="5638800"/>
            <a:ext cx="7643439" cy="461665"/>
          </a:xfrm>
          <a:prstGeom prst="rect">
            <a:avLst/>
          </a:prstGeom>
          <a:noFill/>
        </p:spPr>
        <p:txBody>
          <a:bodyPr wrap="none" rtlCol="0">
            <a:spAutoFit/>
          </a:bodyPr>
          <a:lstStyle/>
          <a:p>
            <a:r>
              <a:rPr lang="en-US" sz="2400" dirty="0" smtClean="0"/>
              <a:t>How did a surplus of grain contribute to civilizations? </a:t>
            </a:r>
            <a:endParaRPr lang="en-US" sz="2400" dirty="0"/>
          </a:p>
        </p:txBody>
      </p:sp>
    </p:spTree>
    <p:extLst>
      <p:ext uri="{BB962C8B-B14F-4D97-AF65-F5344CB8AC3E}">
        <p14:creationId xmlns:p14="http://schemas.microsoft.com/office/powerpoint/2010/main" val="406501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City-states</a:t>
            </a:r>
            <a:br>
              <a:rPr lang="en-US" dirty="0" smtClean="0"/>
            </a:br>
            <a:r>
              <a:rPr lang="en-US" sz="3600" dirty="0" smtClean="0"/>
              <a:t>Ruins of Ur</a:t>
            </a:r>
            <a:endParaRPr lang="en-US" sz="3600" dirty="0"/>
          </a:p>
        </p:txBody>
      </p:sp>
      <p:pic>
        <p:nvPicPr>
          <p:cNvPr id="2050" name="Picture 2" descr="http://www.ancient.eu/uploads/images/display-347.jpg?v=143103386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57200" y="2286000"/>
            <a:ext cx="3803650" cy="28527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6" name="Picture 2" descr="http://www.ducksters.com/history/mesopotamia/cities_of_sumeria_map.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3803650" cy="3073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486400"/>
            <a:ext cx="7696200" cy="1261884"/>
          </a:xfrm>
          <a:prstGeom prst="rect">
            <a:avLst/>
          </a:prstGeom>
          <a:noFill/>
        </p:spPr>
        <p:txBody>
          <a:bodyPr wrap="square" rtlCol="0">
            <a:spAutoFit/>
          </a:bodyPr>
          <a:lstStyle/>
          <a:p>
            <a:r>
              <a:rPr lang="en-US" sz="2400" dirty="0" smtClean="0"/>
              <a:t>City-state = A small independent state consisting of an urban center and the surrounding agricultural territory</a:t>
            </a:r>
            <a:r>
              <a:rPr lang="en-US" sz="2800" dirty="0" smtClean="0"/>
              <a:t>.</a:t>
            </a:r>
            <a:endParaRPr lang="en-US" sz="2800" dirty="0"/>
          </a:p>
        </p:txBody>
      </p:sp>
    </p:spTree>
    <p:extLst>
      <p:ext uri="{BB962C8B-B14F-4D97-AF65-F5344CB8AC3E}">
        <p14:creationId xmlns:p14="http://schemas.microsoft.com/office/powerpoint/2010/main" val="114183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ncientscripts.com/images/su_sign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279" y="1676400"/>
            <a:ext cx="3349212"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Writing-Cuneiform </a:t>
            </a:r>
            <a:br>
              <a:rPr lang="en-US" dirty="0" smtClean="0"/>
            </a:br>
            <a:endParaRPr lang="en-US" sz="3200" dirty="0"/>
          </a:p>
        </p:txBody>
      </p:sp>
      <p:pic>
        <p:nvPicPr>
          <p:cNvPr id="6148" name="Picture 4" descr="http://worldhistoryforusall.sdsu.edu/images/bigeras/era3/cune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84400"/>
            <a:ext cx="2819400" cy="4216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6705600" y="2690336"/>
            <a:ext cx="2286000" cy="2308324"/>
          </a:xfrm>
          <a:prstGeom prst="rect">
            <a:avLst/>
          </a:prstGeom>
        </p:spPr>
        <p:txBody>
          <a:bodyPr wrap="square">
            <a:spAutoFit/>
          </a:bodyPr>
          <a:lstStyle/>
          <a:p>
            <a:pPr marL="285750" indent="-285750" fontAlgn="base">
              <a:buFont typeface="Arial" panose="020B0604020202020204" pitchFamily="34" charset="0"/>
              <a:buChar char="•"/>
            </a:pPr>
            <a:r>
              <a:rPr lang="en-US" dirty="0" smtClean="0"/>
              <a:t>Pictographs </a:t>
            </a:r>
            <a:r>
              <a:rPr lang="en-US" dirty="0"/>
              <a:t>– symbols for </a:t>
            </a:r>
            <a:r>
              <a:rPr lang="en-US" dirty="0" smtClean="0"/>
              <a:t>objects</a:t>
            </a:r>
          </a:p>
          <a:p>
            <a:pPr fontAlgn="base"/>
            <a:endParaRPr lang="en-US" dirty="0"/>
          </a:p>
          <a:p>
            <a:pPr marL="285750" indent="-285750" fontAlgn="base">
              <a:buFont typeface="Arial" panose="020B0604020202020204" pitchFamily="34" charset="0"/>
              <a:buChar char="•"/>
            </a:pPr>
            <a:r>
              <a:rPr lang="en-US" dirty="0"/>
              <a:t>Ideograms – symbols for ideas</a:t>
            </a:r>
          </a:p>
          <a:p>
            <a:r>
              <a:rPr lang="en-US" dirty="0"/>
              <a:t/>
            </a:r>
            <a:br>
              <a:rPr lang="en-US" dirty="0"/>
            </a:br>
            <a:endParaRPr lang="en-US" dirty="0"/>
          </a:p>
        </p:txBody>
      </p:sp>
    </p:spTree>
    <p:extLst>
      <p:ext uri="{BB962C8B-B14F-4D97-AF65-F5344CB8AC3E}">
        <p14:creationId xmlns:p14="http://schemas.microsoft.com/office/powerpoint/2010/main" val="2861544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With a partner look at </a:t>
            </a:r>
            <a:r>
              <a:rPr lang="en-US" dirty="0"/>
              <a:t>one </a:t>
            </a:r>
            <a:r>
              <a:rPr lang="en-US" dirty="0" smtClean="0"/>
              <a:t>contemporary object </a:t>
            </a:r>
            <a:r>
              <a:rPr lang="en-US" dirty="0"/>
              <a:t>on which writing is found, such as a penny.</a:t>
            </a:r>
          </a:p>
          <a:p>
            <a:pPr fontAlgn="base"/>
            <a:r>
              <a:rPr lang="en-US" dirty="0"/>
              <a:t>Imagine that you </a:t>
            </a:r>
            <a:r>
              <a:rPr lang="en-US" dirty="0" smtClean="0"/>
              <a:t>are </a:t>
            </a:r>
            <a:r>
              <a:rPr lang="en-US" dirty="0"/>
              <a:t>from the distant future. You know the English language, but you know little else about America in the 21st century. What hypotheses can you make from a penny (your object)?  Example: The members of this unknown civilization:</a:t>
            </a:r>
          </a:p>
          <a:p>
            <a:pPr lvl="1" fontAlgn="base"/>
            <a:r>
              <a:rPr lang="en-US" dirty="0"/>
              <a:t>could work metal</a:t>
            </a:r>
          </a:p>
          <a:p>
            <a:pPr lvl="1" fontAlgn="base"/>
            <a:r>
              <a:rPr lang="en-US" dirty="0"/>
              <a:t>constructed buildings as shown on the reverse of the coin</a:t>
            </a:r>
          </a:p>
          <a:p>
            <a:pPr lvl="1" fontAlgn="base"/>
            <a:r>
              <a:rPr lang="en-US" dirty="0"/>
              <a:t>wore facial hair</a:t>
            </a:r>
          </a:p>
          <a:p>
            <a:pPr lvl="1" fontAlgn="base"/>
            <a:r>
              <a:rPr lang="en-US" dirty="0"/>
              <a:t>believed in a Supreme Being … and so forth</a:t>
            </a:r>
          </a:p>
          <a:p>
            <a:endParaRPr lang="en-US" dirty="0"/>
          </a:p>
        </p:txBody>
      </p:sp>
      <p:sp>
        <p:nvSpPr>
          <p:cNvPr id="3" name="Title 2"/>
          <p:cNvSpPr>
            <a:spLocks noGrp="1"/>
          </p:cNvSpPr>
          <p:nvPr>
            <p:ph type="title"/>
          </p:nvPr>
        </p:nvSpPr>
        <p:spPr/>
        <p:txBody>
          <a:bodyPr/>
          <a:lstStyle/>
          <a:p>
            <a:r>
              <a:rPr lang="en-US" sz="4400" b="1" dirty="0"/>
              <a:t>Reconstructing History</a:t>
            </a:r>
            <a:r>
              <a:rPr lang="en-US" sz="4400" dirty="0"/>
              <a:t/>
            </a:r>
            <a:br>
              <a:rPr lang="en-US" sz="4400" dirty="0"/>
            </a:br>
            <a:r>
              <a:rPr lang="en-US" sz="4400" dirty="0" smtClean="0"/>
              <a:t>Activity</a:t>
            </a:r>
            <a:endParaRPr lang="en-US" sz="4400" dirty="0"/>
          </a:p>
        </p:txBody>
      </p:sp>
    </p:spTree>
    <p:extLst>
      <p:ext uri="{BB962C8B-B14F-4D97-AF65-F5344CB8AC3E}">
        <p14:creationId xmlns:p14="http://schemas.microsoft.com/office/powerpoint/2010/main" val="1477068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682</TotalTime>
  <Words>686</Words>
  <Application>Microsoft Office PowerPoint</Application>
  <PresentationFormat>On-screen Show (4:3)</PresentationFormat>
  <Paragraphs>90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Hardcover</vt:lpstr>
      <vt:lpstr>River Valley Civilizations</vt:lpstr>
      <vt:lpstr>6 Traits of a Civilization reading</vt:lpstr>
      <vt:lpstr>The Four River Valley Civilizations (about 3500-500 B.C. or B.C.E.)</vt:lpstr>
      <vt:lpstr>Mesopotamia</vt:lpstr>
      <vt:lpstr>PowerPoint Presentation</vt:lpstr>
      <vt:lpstr>Agriculture</vt:lpstr>
      <vt:lpstr>City-states Ruins of Ur</vt:lpstr>
      <vt:lpstr>Writing-Cuneiform  </vt:lpstr>
      <vt:lpstr>Reconstructing History Activity</vt:lpstr>
      <vt:lpstr>Cuneiform Activity</vt:lpstr>
      <vt:lpstr>Culture</vt:lpstr>
      <vt:lpstr>Other Technology</vt:lpstr>
      <vt:lpstr>Plow </vt:lpstr>
      <vt:lpstr>Religion Ziggurats</vt:lpstr>
      <vt:lpstr>Religion Sumerian Gods</vt:lpstr>
      <vt:lpstr>Epic of Gilgamesh </vt:lpstr>
      <vt:lpstr>Government</vt:lpstr>
      <vt:lpstr>PowerPoint Presentation</vt:lpstr>
      <vt:lpstr>Hammurabi   r. 1792 BCE-1750 BCE</vt:lpstr>
      <vt:lpstr>The Code of Hammurabi</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Valley Civilizations</dc:title>
  <dc:creator>User</dc:creator>
  <cp:lastModifiedBy>User</cp:lastModifiedBy>
  <cp:revision>43</cp:revision>
  <dcterms:created xsi:type="dcterms:W3CDTF">2015-09-03T16:00:35Z</dcterms:created>
  <dcterms:modified xsi:type="dcterms:W3CDTF">2015-09-09T16:00:15Z</dcterms:modified>
</cp:coreProperties>
</file>