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Permanent Marker"/>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PermanentMarker-regular.fntdata"/><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6429374" y="0"/>
            <a:ext cx="2714700" cy="5143500"/>
          </a:xfrm>
          <a:prstGeom prst="rect">
            <a:avLst/>
          </a:prstGeom>
        </p:spPr>
        <p:txBody>
          <a:bodyPr anchorCtr="0" anchor="b" bIns="91425" lIns="91425" rIns="91425" tIns="91425">
            <a:noAutofit/>
          </a:bodyPr>
          <a:lstStyle/>
          <a:p>
            <a:pPr lvl="0">
              <a:spcBef>
                <a:spcPts val="0"/>
              </a:spcBef>
              <a:buNone/>
            </a:pPr>
            <a:r>
              <a:rPr lang="en">
                <a:latin typeface="Permanent Marker"/>
                <a:ea typeface="Permanent Marker"/>
                <a:cs typeface="Permanent Marker"/>
                <a:sym typeface="Permanent Marker"/>
              </a:rPr>
              <a:t>Who </a:t>
            </a:r>
          </a:p>
          <a:p>
            <a:pPr lvl="0">
              <a:spcBef>
                <a:spcPts val="0"/>
              </a:spcBef>
              <a:buNone/>
            </a:pPr>
            <a:r>
              <a:t/>
            </a:r>
            <a:endParaRPr>
              <a:latin typeface="Permanent Marker"/>
              <a:ea typeface="Permanent Marker"/>
              <a:cs typeface="Permanent Marker"/>
              <a:sym typeface="Permanent Marker"/>
            </a:endParaRPr>
          </a:p>
          <a:p>
            <a:pPr lvl="0">
              <a:spcBef>
                <a:spcPts val="0"/>
              </a:spcBef>
              <a:buNone/>
            </a:pPr>
            <a:r>
              <a:rPr lang="en">
                <a:latin typeface="Permanent Marker"/>
                <a:ea typeface="Permanent Marker"/>
                <a:cs typeface="Permanent Marker"/>
                <a:sym typeface="Permanent Marker"/>
              </a:rPr>
              <a:t>are </a:t>
            </a:r>
          </a:p>
          <a:p>
            <a:pPr lvl="0">
              <a:spcBef>
                <a:spcPts val="0"/>
              </a:spcBef>
              <a:buNone/>
            </a:pPr>
            <a:r>
              <a:t/>
            </a:r>
            <a:endParaRPr>
              <a:latin typeface="Permanent Marker"/>
              <a:ea typeface="Permanent Marker"/>
              <a:cs typeface="Permanent Marker"/>
              <a:sym typeface="Permanent Marker"/>
            </a:endParaRPr>
          </a:p>
          <a:p>
            <a:pPr lvl="0">
              <a:spcBef>
                <a:spcPts val="0"/>
              </a:spcBef>
              <a:buNone/>
            </a:pPr>
            <a:r>
              <a:rPr lang="en">
                <a:latin typeface="Permanent Marker"/>
                <a:ea typeface="Permanent Marker"/>
                <a:cs typeface="Permanent Marker"/>
                <a:sym typeface="Permanent Marker"/>
              </a:rPr>
              <a:t>You?</a:t>
            </a:r>
          </a:p>
          <a:p>
            <a:pPr lvl="0">
              <a:spcBef>
                <a:spcPts val="0"/>
              </a:spcBef>
              <a:buNone/>
            </a:pPr>
            <a:r>
              <a:t/>
            </a:r>
            <a:endParaRPr/>
          </a:p>
        </p:txBody>
      </p:sp>
      <p:pic>
        <p:nvPicPr>
          <p:cNvPr id="55" name="Shape 55"/>
          <p:cNvPicPr preferRelativeResize="0"/>
          <p:nvPr/>
        </p:nvPicPr>
        <p:blipFill>
          <a:blip r:embed="rId3">
            <a:alphaModFix/>
          </a:blip>
          <a:stretch>
            <a:fillRect/>
          </a:stretch>
        </p:blipFill>
        <p:spPr>
          <a:xfrm>
            <a:off x="-12" y="0"/>
            <a:ext cx="6429375" cy="514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D966"/>
        </a:solidFill>
      </p:bgPr>
    </p:bg>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Worldview and Religion</a:t>
            </a:r>
          </a:p>
        </p:txBody>
      </p:sp>
      <p:sp>
        <p:nvSpPr>
          <p:cNvPr id="109" name="Shape 10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81000" lvl="0" marL="457200">
              <a:spcBef>
                <a:spcPts val="0"/>
              </a:spcBef>
              <a:spcAft>
                <a:spcPts val="0"/>
              </a:spcAft>
              <a:buClr>
                <a:schemeClr val="dk1"/>
              </a:buClr>
              <a:buSzPct val="100000"/>
            </a:pPr>
            <a:r>
              <a:rPr lang="en" sz="2400">
                <a:solidFill>
                  <a:schemeClr val="dk1"/>
                </a:solidFill>
                <a:latin typeface="Times New Roman"/>
                <a:ea typeface="Times New Roman"/>
                <a:cs typeface="Times New Roman"/>
                <a:sym typeface="Times New Roman"/>
              </a:rPr>
              <a:t>What role does religion play in your life? What is your worldview? In other words, what is your purpose in life? What is life all about, and how did you come to that understanding? How does your worldview/religion influence how you perceive the world? Do your political views and worldviews easily coexist?</a:t>
            </a:r>
          </a:p>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B4A7D6"/>
        </a:solidFill>
      </p:bgPr>
    </p:bg>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Language</a:t>
            </a:r>
          </a:p>
        </p:txBody>
      </p:sp>
      <p:sp>
        <p:nvSpPr>
          <p:cNvPr id="115" name="Shape 11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81000" lvl="0" marL="457200">
              <a:spcBef>
                <a:spcPts val="0"/>
              </a:spcBef>
              <a:spcAft>
                <a:spcPts val="0"/>
              </a:spcAft>
              <a:buClr>
                <a:schemeClr val="dk1"/>
              </a:buClr>
              <a:buSzPct val="100000"/>
            </a:pPr>
            <a:r>
              <a:rPr lang="en" sz="2400">
                <a:solidFill>
                  <a:schemeClr val="dk1"/>
                </a:solidFill>
                <a:latin typeface="Times New Roman"/>
                <a:ea typeface="Times New Roman"/>
                <a:cs typeface="Times New Roman"/>
                <a:sym typeface="Times New Roman"/>
              </a:rPr>
              <a:t>What language(s) do you speak? How do you use language? What kind of communication do you prefer (are you a talker, writer, quiet type, loud, musical, poetic)? Does your speech change with your surroundings/subgroups (code switching)? </a:t>
            </a:r>
          </a:p>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D9EEB"/>
        </a:solidFill>
      </p:bgPr>
    </p:bg>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Family/Kinship</a:t>
            </a:r>
          </a:p>
        </p:txBody>
      </p:sp>
      <p:sp>
        <p:nvSpPr>
          <p:cNvPr id="121" name="Shape 12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298450" lvl="0" marL="457200">
              <a:spcBef>
                <a:spcPts val="0"/>
              </a:spcBef>
              <a:spcAft>
                <a:spcPts val="0"/>
              </a:spcAft>
              <a:buClr>
                <a:schemeClr val="dk1"/>
              </a:buClr>
              <a:buSzPct val="45833"/>
            </a:pPr>
            <a:r>
              <a:rPr lang="en" sz="2400">
                <a:solidFill>
                  <a:schemeClr val="dk1"/>
                </a:solidFill>
                <a:latin typeface="Times New Roman"/>
                <a:ea typeface="Times New Roman"/>
                <a:cs typeface="Times New Roman"/>
                <a:sym typeface="Times New Roman"/>
              </a:rPr>
              <a:t>What does family mean to you? How much of your family are you in contact with? Which family members are you closest to? Is family a source of comfort for you? How much does family influence your decision making? </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4A86E8"/>
        </a:solidFill>
      </p:bgPr>
    </p:bg>
    <p:spTree>
      <p:nvGrpSpPr>
        <p:cNvPr id="59" name="Shape 59"/>
        <p:cNvGrpSpPr/>
        <p:nvPr/>
      </p:nvGrpSpPr>
      <p:grpSpPr>
        <a:xfrm>
          <a:off x="0" y="0"/>
          <a:ext cx="0" cy="0"/>
          <a:chOff x="0" y="0"/>
          <a:chExt cx="0" cy="0"/>
        </a:xfrm>
      </p:grpSpPr>
      <p:sp>
        <p:nvSpPr>
          <p:cNvPr id="60" name="Shape 60"/>
          <p:cNvSpPr txBox="1"/>
          <p:nvPr>
            <p:ph type="ctrTitle"/>
          </p:nvPr>
        </p:nvSpPr>
        <p:spPr>
          <a:xfrm>
            <a:off x="311700" y="744575"/>
            <a:ext cx="8242500" cy="792600"/>
          </a:xfrm>
          <a:prstGeom prst="rect">
            <a:avLst/>
          </a:prstGeom>
        </p:spPr>
        <p:txBody>
          <a:bodyPr anchorCtr="0" anchor="b" bIns="91425" lIns="91425" rIns="91425" tIns="91425">
            <a:noAutofit/>
          </a:bodyPr>
          <a:lstStyle/>
          <a:p>
            <a:pPr lvl="0">
              <a:spcBef>
                <a:spcPts val="0"/>
              </a:spcBef>
              <a:buNone/>
            </a:pPr>
            <a:r>
              <a:rPr lang="en"/>
              <a:t>Cultural Facets</a:t>
            </a:r>
          </a:p>
        </p:txBody>
      </p:sp>
      <p:sp>
        <p:nvSpPr>
          <p:cNvPr id="61" name="Shape 61"/>
          <p:cNvSpPr txBox="1"/>
          <p:nvPr>
            <p:ph idx="1" type="subTitle"/>
          </p:nvPr>
        </p:nvSpPr>
        <p:spPr>
          <a:xfrm>
            <a:off x="311700" y="2314975"/>
            <a:ext cx="8520600" cy="792600"/>
          </a:xfrm>
          <a:prstGeom prst="rect">
            <a:avLst/>
          </a:prstGeom>
        </p:spPr>
        <p:txBody>
          <a:bodyPr anchorCtr="0" anchor="t" bIns="91425" lIns="91425" rIns="91425" tIns="91425">
            <a:noAutofit/>
          </a:bodyPr>
          <a:lstStyle/>
          <a:p>
            <a:pPr lvl="0" algn="l">
              <a:spcBef>
                <a:spcPts val="0"/>
              </a:spcBef>
              <a:buNone/>
            </a:pPr>
            <a:r>
              <a:rPr lang="en"/>
              <a:t>Gender, Ethnicity, Race, Class, Sense of Place, Age, Exceptionality, Religion/Worldview, Language, Family</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9DAF8"/>
        </a:solidFill>
      </p:bgPr>
    </p:bg>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Gender/Sexual Orientation Identification</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spcAft>
                <a:spcPts val="0"/>
              </a:spcAft>
              <a:buNone/>
            </a:pPr>
            <a:r>
              <a:t/>
            </a:r>
            <a:endParaRPr sz="2400">
              <a:solidFill>
                <a:schemeClr val="dk1"/>
              </a:solidFill>
              <a:latin typeface="Times New Roman"/>
              <a:ea typeface="Times New Roman"/>
              <a:cs typeface="Times New Roman"/>
              <a:sym typeface="Times New Roman"/>
            </a:endParaRPr>
          </a:p>
          <a:p>
            <a:pPr lvl="0" rtl="0">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81000" lvl="0" marL="457200">
              <a:spcBef>
                <a:spcPts val="0"/>
              </a:spcBef>
              <a:spcAft>
                <a:spcPts val="0"/>
              </a:spcAft>
              <a:buClr>
                <a:schemeClr val="dk1"/>
              </a:buClr>
              <a:buSzPct val="100000"/>
            </a:pPr>
            <a:r>
              <a:rPr lang="en" sz="2400">
                <a:solidFill>
                  <a:schemeClr val="dk1"/>
                </a:solidFill>
                <a:latin typeface="Times New Roman"/>
                <a:ea typeface="Times New Roman"/>
                <a:cs typeface="Times New Roman"/>
                <a:sym typeface="Times New Roman"/>
              </a:rPr>
              <a:t>Identify your gender. What do you define as being </a:t>
            </a:r>
            <a:r>
              <a:rPr b="1" lang="en" sz="2400">
                <a:solidFill>
                  <a:schemeClr val="dk1"/>
                </a:solidFill>
                <a:latin typeface="Times New Roman"/>
                <a:ea typeface="Times New Roman"/>
                <a:cs typeface="Times New Roman"/>
                <a:sym typeface="Times New Roman"/>
              </a:rPr>
              <a:t>masculine</a:t>
            </a:r>
            <a:r>
              <a:rPr lang="en" sz="2400">
                <a:solidFill>
                  <a:schemeClr val="dk1"/>
                </a:solidFill>
                <a:latin typeface="Times New Roman"/>
                <a:ea typeface="Times New Roman"/>
                <a:cs typeface="Times New Roman"/>
                <a:sym typeface="Times New Roman"/>
              </a:rPr>
              <a:t> and </a:t>
            </a:r>
            <a:r>
              <a:rPr b="1" lang="en" sz="2400">
                <a:solidFill>
                  <a:schemeClr val="dk1"/>
                </a:solidFill>
                <a:latin typeface="Times New Roman"/>
                <a:ea typeface="Times New Roman"/>
                <a:cs typeface="Times New Roman"/>
                <a:sym typeface="Times New Roman"/>
              </a:rPr>
              <a:t>feminine? </a:t>
            </a:r>
            <a:r>
              <a:rPr lang="en" sz="2400">
                <a:solidFill>
                  <a:schemeClr val="dk1"/>
                </a:solidFill>
                <a:latin typeface="Times New Roman"/>
                <a:ea typeface="Times New Roman"/>
                <a:cs typeface="Times New Roman"/>
                <a:sym typeface="Times New Roman"/>
              </a:rPr>
              <a:t>What does it mean to be a man/woman? Do you see yourself as a typical male/female? How did you learn these definitions? </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69138"/>
        </a:solidFill>
      </p:bgPr>
    </p:bg>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Ethnicity</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81000" lvl="0" marL="457200">
              <a:spcBef>
                <a:spcPts val="0"/>
              </a:spcBef>
              <a:spcAft>
                <a:spcPts val="0"/>
              </a:spcAft>
              <a:buClr>
                <a:schemeClr val="dk1"/>
              </a:buClr>
              <a:buSzPct val="100000"/>
            </a:pPr>
            <a:r>
              <a:rPr lang="en" sz="2400">
                <a:solidFill>
                  <a:schemeClr val="dk1"/>
                </a:solidFill>
                <a:latin typeface="Times New Roman"/>
                <a:ea typeface="Times New Roman"/>
                <a:cs typeface="Times New Roman"/>
                <a:sym typeface="Times New Roman"/>
              </a:rPr>
              <a:t>What are your ancestral roots? Include as many as possible and your percentages if applicable. Is there an ancestry you most closely identify with? Why? How are members of your ethnic group viewed and treated? How much of your ethnic history do you know? How long ago did your assorted ancestors (or yourself) immigrate? </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Race</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81000" lvl="0" marL="457200">
              <a:spcBef>
                <a:spcPts val="0"/>
              </a:spcBef>
              <a:spcAft>
                <a:spcPts val="0"/>
              </a:spcAft>
              <a:buClr>
                <a:schemeClr val="dk1"/>
              </a:buClr>
              <a:buSzPct val="100000"/>
            </a:pPr>
            <a:r>
              <a:rPr lang="en" sz="2400">
                <a:solidFill>
                  <a:schemeClr val="dk1"/>
                </a:solidFill>
                <a:latin typeface="Times New Roman"/>
                <a:ea typeface="Times New Roman"/>
                <a:cs typeface="Times New Roman"/>
                <a:sym typeface="Times New Roman"/>
              </a:rPr>
              <a:t>What does race mean to you? How has the social construction of race defined you? How important is your racial identity? What do you think of when asked about your “race”? What box(es) do you check?</a:t>
            </a: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5A6BD"/>
        </a:solidFill>
      </p:bgPr>
    </p:bg>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Class Identification</a:t>
            </a: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81000" lvl="0" marL="457200">
              <a:spcBef>
                <a:spcPts val="0"/>
              </a:spcBef>
              <a:spcAft>
                <a:spcPts val="0"/>
              </a:spcAft>
              <a:buClr>
                <a:schemeClr val="dk1"/>
              </a:buClr>
              <a:buSzPct val="100000"/>
            </a:pPr>
            <a:r>
              <a:rPr lang="en" sz="2400">
                <a:solidFill>
                  <a:schemeClr val="dk1"/>
                </a:solidFill>
                <a:latin typeface="Times New Roman"/>
                <a:ea typeface="Times New Roman"/>
                <a:cs typeface="Times New Roman"/>
                <a:sym typeface="Times New Roman"/>
              </a:rPr>
              <a:t>What social class are you a part of? How educated is the rest of your family? How would you describe your rung on the socio-economic ladder? What are your views concerning social mobility? </a:t>
            </a:r>
          </a:p>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69138"/>
        </a:solidFill>
      </p:bgPr>
    </p:bg>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Place Identification</a:t>
            </a: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81000" lvl="0" marL="457200">
              <a:spcBef>
                <a:spcPts val="0"/>
              </a:spcBef>
              <a:spcAft>
                <a:spcPts val="0"/>
              </a:spcAft>
              <a:buClr>
                <a:schemeClr val="dk1"/>
              </a:buClr>
              <a:buSzPct val="100000"/>
            </a:pPr>
            <a:r>
              <a:rPr lang="en" sz="2400">
                <a:solidFill>
                  <a:schemeClr val="dk1"/>
                </a:solidFill>
                <a:latin typeface="Times New Roman"/>
                <a:ea typeface="Times New Roman"/>
                <a:cs typeface="Times New Roman"/>
                <a:sym typeface="Times New Roman"/>
              </a:rPr>
              <a:t>What places are a part of your identity (block, neighborhood, city, state, country)? How many chances have you had to travel and see or live in other places? Has travel influenced your idea of community and </a:t>
            </a:r>
            <a:r>
              <a:rPr b="1" lang="en" sz="2400">
                <a:solidFill>
                  <a:schemeClr val="dk1"/>
                </a:solidFill>
                <a:latin typeface="Times New Roman"/>
                <a:ea typeface="Times New Roman"/>
                <a:cs typeface="Times New Roman"/>
                <a:sym typeface="Times New Roman"/>
              </a:rPr>
              <a:t>allegiance</a:t>
            </a:r>
            <a:r>
              <a:rPr lang="en" sz="2400">
                <a:solidFill>
                  <a:schemeClr val="dk1"/>
                </a:solidFill>
                <a:latin typeface="Times New Roman"/>
                <a:ea typeface="Times New Roman"/>
                <a:cs typeface="Times New Roman"/>
                <a:sym typeface="Times New Roman"/>
              </a:rPr>
              <a:t>? </a:t>
            </a:r>
          </a:p>
          <a:p>
            <a:pPr lvl="0">
              <a:spcBef>
                <a:spcPts val="0"/>
              </a:spcBef>
              <a:buNone/>
            </a:pPr>
            <a:r>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9DAF8"/>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Age/Generation</a:t>
            </a:r>
          </a:p>
        </p:txBody>
      </p:sp>
      <p:sp>
        <p:nvSpPr>
          <p:cNvPr id="97" name="Shape 9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81000" lvl="0" marL="457200">
              <a:spcBef>
                <a:spcPts val="0"/>
              </a:spcBef>
              <a:spcAft>
                <a:spcPts val="0"/>
              </a:spcAft>
              <a:buClr>
                <a:schemeClr val="dk1"/>
              </a:buClr>
              <a:buSzPct val="100000"/>
            </a:pPr>
            <a:r>
              <a:rPr lang="en" sz="2400">
                <a:solidFill>
                  <a:schemeClr val="dk1"/>
                </a:solidFill>
                <a:latin typeface="Times New Roman"/>
                <a:ea typeface="Times New Roman"/>
                <a:cs typeface="Times New Roman"/>
                <a:sym typeface="Times New Roman"/>
              </a:rPr>
              <a:t>Is age an important aspect of your identity? Are you a “typical teenager” (and what does that even mean?)? How do you feel about being a teenager in our culture and society? For what will your generation be known?</a:t>
            </a:r>
          </a:p>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B4A7D6"/>
        </a:solidFill>
      </p:bgPr>
    </p:bg>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Exceptionality or Subgroup Identification</a:t>
            </a:r>
          </a:p>
        </p:txBody>
      </p:sp>
      <p:sp>
        <p:nvSpPr>
          <p:cNvPr id="103" name="Shape 10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a:spcBef>
                <a:spcPts val="0"/>
              </a:spcBef>
              <a:spcAft>
                <a:spcPts val="0"/>
              </a:spcAft>
              <a:buClr>
                <a:schemeClr val="dk1"/>
              </a:buClr>
              <a:buSzPct val="100000"/>
            </a:pPr>
            <a:r>
              <a:rPr lang="en" sz="2400">
                <a:solidFill>
                  <a:schemeClr val="dk1"/>
                </a:solidFill>
                <a:latin typeface="Times New Roman"/>
                <a:ea typeface="Times New Roman"/>
                <a:cs typeface="Times New Roman"/>
                <a:sym typeface="Times New Roman"/>
              </a:rPr>
              <a:t>What is unique about you? In what ways are you different from stereotypes or typical notions about people like you? Do you have talents, interests, passions, or experiences that are unique? Discuss the hobbies, music, sports, performing/fine arts and activities that make you a part of the subcultures they represent. How is your personality similar and different from your family members and other cultural cohorts? </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