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70" r:id="rId8"/>
    <p:sldId id="269" r:id="rId9"/>
    <p:sldId id="271" r:id="rId10"/>
    <p:sldId id="262" r:id="rId11"/>
    <p:sldId id="263" r:id="rId12"/>
    <p:sldId id="273" r:id="rId13"/>
    <p:sldId id="274" r:id="rId14"/>
    <p:sldId id="276" r:id="rId15"/>
    <p:sldId id="283" r:id="rId16"/>
    <p:sldId id="278" r:id="rId17"/>
    <p:sldId id="266" r:id="rId18"/>
    <p:sldId id="264" r:id="rId19"/>
    <p:sldId id="265" r:id="rId20"/>
    <p:sldId id="267" r:id="rId21"/>
    <p:sldId id="268" r:id="rId22"/>
    <p:sldId id="272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FFEC3F-CD68-4444-82A9-27D8DF1AD92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8C00D-AB84-4CE4-B3A3-49C270D63FF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C3F-CD68-4444-82A9-27D8DF1AD92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00D-AB84-4CE4-B3A3-49C270D63FF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C3F-CD68-4444-82A9-27D8DF1AD92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00D-AB84-4CE4-B3A3-49C270D63FF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C3F-CD68-4444-82A9-27D8DF1AD92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00D-AB84-4CE4-B3A3-49C270D63F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C3F-CD68-4444-82A9-27D8DF1AD92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00D-AB84-4CE4-B3A3-49C270D63F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C3F-CD68-4444-82A9-27D8DF1AD92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00D-AB84-4CE4-B3A3-49C270D63F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C3F-CD68-4444-82A9-27D8DF1AD92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00D-AB84-4CE4-B3A3-49C270D63FF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C3F-CD68-4444-82A9-27D8DF1AD92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00D-AB84-4CE4-B3A3-49C270D63FF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C3F-CD68-4444-82A9-27D8DF1AD92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00D-AB84-4CE4-B3A3-49C270D63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C3F-CD68-4444-82A9-27D8DF1AD92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00D-AB84-4CE4-B3A3-49C270D63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C3F-CD68-4444-82A9-27D8DF1AD92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00D-AB84-4CE4-B3A3-49C270D63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FFEC3F-CD68-4444-82A9-27D8DF1AD92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58C00D-AB84-4CE4-B3A3-49C270D63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Mycenaean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Early Greek Civilizations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69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Mycenaean's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4572000" cy="45119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Mycenaean Greeks flourished between 1600-1200 BCE, during what is called the “Bronze Age”. </a:t>
            </a:r>
          </a:p>
          <a:p>
            <a:r>
              <a:rPr lang="en-US" sz="2000" dirty="0" smtClean="0"/>
              <a:t>Territory included Peloponnese on the mainland of Greece, but also extended across the Aegean sea to Asia minor and to the Island of Crete. </a:t>
            </a:r>
          </a:p>
          <a:p>
            <a:r>
              <a:rPr lang="en-US" sz="2000" dirty="0" smtClean="0"/>
              <a:t>The Mycenaean's </a:t>
            </a:r>
            <a:r>
              <a:rPr lang="en-US" sz="2000" dirty="0"/>
              <a:t>were influenced by the </a:t>
            </a:r>
            <a:r>
              <a:rPr lang="en-US" sz="2000" dirty="0" smtClean="0"/>
              <a:t>earlier Minoan Civilization (2000-1450 BCE)</a:t>
            </a:r>
            <a:r>
              <a:rPr lang="en-US" sz="2000" dirty="0"/>
              <a:t> </a:t>
            </a:r>
            <a:r>
              <a:rPr lang="en-US" sz="2000" dirty="0" smtClean="0"/>
              <a:t>which </a:t>
            </a:r>
            <a:r>
              <a:rPr lang="en-US" sz="2000" dirty="0"/>
              <a:t>had spread from its origins at </a:t>
            </a:r>
            <a:r>
              <a:rPr lang="en-US" sz="2000" b="1" dirty="0"/>
              <a:t>K</a:t>
            </a:r>
            <a:r>
              <a:rPr lang="en-US" sz="2000" b="1" dirty="0" smtClean="0"/>
              <a:t>nossos.</a:t>
            </a:r>
          </a:p>
          <a:p>
            <a:r>
              <a:rPr lang="en-US" sz="2000" b="1" dirty="0" smtClean="0"/>
              <a:t>Conquered Crete 1450 BCE</a:t>
            </a:r>
          </a:p>
        </p:txBody>
      </p:sp>
      <p:pic>
        <p:nvPicPr>
          <p:cNvPr id="4098" name="Picture 2" descr="http://worldexpogreece.weebly.com/uploads/2/4/7/7/24770735/3303199_orig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336018" cy="25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Mycenaean Art</a:t>
            </a:r>
            <a:endParaRPr lang="en-US" dirty="0"/>
          </a:p>
        </p:txBody>
      </p:sp>
      <p:pic>
        <p:nvPicPr>
          <p:cNvPr id="5122" name="Picture 2" descr="http://www.sourcememory.net/art/greece/mycentemple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27" y="3733800"/>
            <a:ext cx="3309937" cy="2753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s://s-media-cache-ak0.pinimg.com/736x/a5/c4/92/a5c4922bd82fc1e278bfdadcde55533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1995499" cy="1893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1371600" y="2133600"/>
            <a:ext cx="678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Architecture, art and religious practices were </a:t>
            </a:r>
            <a:r>
              <a:rPr lang="en-US" sz="2400" dirty="0" smtClean="0"/>
              <a:t>assimilated by the Mycenaean (from the Minoan’s) and </a:t>
            </a:r>
            <a:r>
              <a:rPr lang="en-US" sz="2400" dirty="0"/>
              <a:t>adapted to better express the perhaps more militaristic and </a:t>
            </a:r>
            <a:r>
              <a:rPr lang="en-US" sz="2400" dirty="0" smtClean="0"/>
              <a:t>strict and severe Mycenaean </a:t>
            </a:r>
            <a:r>
              <a:rPr lang="en-US" sz="2400" dirty="0"/>
              <a:t>culture.</a:t>
            </a:r>
          </a:p>
        </p:txBody>
      </p:sp>
    </p:spTree>
    <p:extLst>
      <p:ext uri="{BB962C8B-B14F-4D97-AF65-F5344CB8AC3E}">
        <p14:creationId xmlns:p14="http://schemas.microsoft.com/office/powerpoint/2010/main" val="27078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palace-state of Mycenae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Heinrich Schliemann, archaeologist found Mycenae in 1876</a:t>
            </a:r>
          </a:p>
          <a:p>
            <a:r>
              <a:rPr lang="en-US" dirty="0" smtClean="0"/>
              <a:t>War-like setting, not beautiful like Minoans.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s://classconnection.s3.amazonaws.com/525/flashcards/580525/png/521328582899345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4548014" cy="3034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454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Took over the Minoan's sea trade to Egypt, Phoenicia, Sicily and Italy. </a:t>
            </a:r>
          </a:p>
          <a:p>
            <a:r>
              <a:rPr lang="en-US" dirty="0" smtClean="0"/>
              <a:t>Odysseus, Agamemnon, Menelaus, Achilles were </a:t>
            </a:r>
            <a:r>
              <a:rPr lang="en-US" dirty="0" smtClean="0"/>
              <a:t>from </a:t>
            </a:r>
            <a:r>
              <a:rPr lang="en-US" dirty="0" smtClean="0"/>
              <a:t>Mycenae</a:t>
            </a:r>
          </a:p>
          <a:p>
            <a:r>
              <a:rPr lang="en-US" dirty="0" smtClean="0"/>
              <a:t>Known as Heroic 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Why were the Mycenaean's Important?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5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</a:t>
            </a:r>
            <a:r>
              <a:rPr lang="en-US" dirty="0" smtClean="0"/>
              <a:t>nvasion </a:t>
            </a:r>
            <a:r>
              <a:rPr lang="en-US" dirty="0" smtClean="0"/>
              <a:t>from Greek speaking “Dorians” from the north</a:t>
            </a:r>
          </a:p>
          <a:p>
            <a:r>
              <a:rPr lang="en-US" dirty="0" smtClean="0"/>
              <a:t>Coincides with</a:t>
            </a:r>
            <a:r>
              <a:rPr lang="en-US" dirty="0"/>
              <a:t> </a:t>
            </a:r>
            <a:r>
              <a:rPr lang="en-US" b="1" dirty="0"/>
              <a:t>Homeric</a:t>
            </a:r>
            <a:r>
              <a:rPr lang="en-US" dirty="0"/>
              <a:t> </a:t>
            </a:r>
            <a:r>
              <a:rPr lang="en-US" b="1" dirty="0"/>
              <a:t>Age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Period of </a:t>
            </a:r>
            <a:r>
              <a:rPr lang="en-US" dirty="0" smtClean="0"/>
              <a:t>illiteracy </a:t>
            </a:r>
            <a:endParaRPr lang="en-US" dirty="0" smtClean="0"/>
          </a:p>
          <a:p>
            <a:r>
              <a:rPr lang="en-US" dirty="0" smtClean="0"/>
              <a:t>Overseas trade </a:t>
            </a:r>
            <a:r>
              <a:rPr lang="en-US" dirty="0" smtClean="0"/>
              <a:t>decreased considerably</a:t>
            </a:r>
            <a:endParaRPr lang="en-US" dirty="0" smtClean="0"/>
          </a:p>
          <a:p>
            <a:r>
              <a:rPr lang="en-US" dirty="0" smtClean="0"/>
              <a:t>Poverty increased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Greek </a:t>
            </a:r>
            <a:r>
              <a:rPr lang="en-US" sz="3600" dirty="0"/>
              <a:t>Dark Age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/>
              <a:t>ca. 1100–800 BC)</a:t>
            </a:r>
          </a:p>
        </p:txBody>
      </p:sp>
    </p:spTree>
    <p:extLst>
      <p:ext uri="{BB962C8B-B14F-4D97-AF65-F5344CB8AC3E}">
        <p14:creationId xmlns:p14="http://schemas.microsoft.com/office/powerpoint/2010/main" val="21606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Myth vs. History over the Trojan War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Cause of the Trojan War (1250 BCE)?</a:t>
            </a:r>
          </a:p>
          <a:p>
            <a:r>
              <a:rPr lang="en-US" dirty="0" smtClean="0"/>
              <a:t>The size of the Greek army?</a:t>
            </a:r>
          </a:p>
          <a:p>
            <a:r>
              <a:rPr lang="en-US" dirty="0" smtClean="0"/>
              <a:t>The length of the “war”?</a:t>
            </a:r>
          </a:p>
          <a:p>
            <a:r>
              <a:rPr lang="en-US" dirty="0" smtClean="0"/>
              <a:t>The city of Troy?</a:t>
            </a:r>
          </a:p>
          <a:p>
            <a:r>
              <a:rPr lang="en-US" dirty="0" smtClean="0"/>
              <a:t>The Trojan Horse?</a:t>
            </a:r>
          </a:p>
          <a:p>
            <a:r>
              <a:rPr lang="en-US" dirty="0" smtClean="0"/>
              <a:t>The heroes?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During the </a:t>
            </a:r>
            <a:r>
              <a:rPr lang="en-US" b="1" dirty="0" smtClean="0"/>
              <a:t>dark age </a:t>
            </a:r>
            <a:r>
              <a:rPr lang="en-US" dirty="0" smtClean="0"/>
              <a:t>of Ancient Greece, </a:t>
            </a:r>
            <a:r>
              <a:rPr lang="en-US" b="1" dirty="0" smtClean="0"/>
              <a:t>Bards </a:t>
            </a:r>
            <a:r>
              <a:rPr lang="en-US" dirty="0" smtClean="0"/>
              <a:t>kept  alive the Mycenaean traditions.</a:t>
            </a:r>
          </a:p>
          <a:p>
            <a:r>
              <a:rPr lang="en-US" dirty="0" smtClean="0"/>
              <a:t>Bards:</a:t>
            </a:r>
          </a:p>
          <a:p>
            <a:pPr lvl="1"/>
            <a:r>
              <a:rPr lang="en-US" dirty="0" smtClean="0"/>
              <a:t>Kept oral history alive by singing, or playing musical instruments.</a:t>
            </a:r>
          </a:p>
          <a:p>
            <a:r>
              <a:rPr lang="en-US" dirty="0" smtClean="0"/>
              <a:t>As literacy emerged these oral traditions turned to written history.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1026" name="Picture 2" descr="http://ancientolympics.arts.kuleuven.be/picnl/slides/P017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81" y="2286000"/>
            <a:ext cx="3834384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072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History, Myth or a little bit of both?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Greeks were the first people who wrote about themselves. </a:t>
            </a:r>
          </a:p>
          <a:p>
            <a:r>
              <a:rPr lang="en-US" dirty="0"/>
              <a:t>The first people in the ancient western world to write what we now call </a:t>
            </a:r>
            <a:r>
              <a:rPr lang="en-US" b="1" dirty="0"/>
              <a:t>history</a:t>
            </a:r>
            <a:r>
              <a:rPr lang="en-US" dirty="0"/>
              <a:t>.</a:t>
            </a:r>
          </a:p>
          <a:p>
            <a:r>
              <a:rPr lang="en-US" dirty="0" smtClean="0"/>
              <a:t>Some myths are loosely related to history, but most Greek myths are not history.</a:t>
            </a:r>
            <a:endParaRPr lang="en-US" dirty="0"/>
          </a:p>
        </p:txBody>
      </p:sp>
      <p:pic>
        <p:nvPicPr>
          <p:cNvPr id="7170" name="Picture 2" descr="https://upload.wikimedia.org/wikipedia/commons/3/36/Theprocessionofthetrojanhorseintroybygiovannidomenicotiepolo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028753" cy="3648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71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pload.wikimedia.org/wikipedia/commons/thumb/5/5c/POxy_v0017_n2099_a_01_hires.jpg/640px-POxy_v0017_n2099_a_01_h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599"/>
            <a:ext cx="1752600" cy="1643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First Historians</a:t>
            </a:r>
            <a:br>
              <a:rPr lang="en-US" sz="2800" b="1" dirty="0" smtClean="0"/>
            </a:br>
            <a:r>
              <a:rPr lang="en-US" sz="2800" b="1" dirty="0" smtClean="0"/>
              <a:t>Herodotus</a:t>
            </a:r>
            <a:r>
              <a:rPr lang="en-US" sz="2800" dirty="0" smtClean="0"/>
              <a:t> (</a:t>
            </a:r>
            <a:r>
              <a:rPr lang="en-US" sz="2800" dirty="0"/>
              <a:t>c. 484–425 BC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3962400" cy="4648200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rote the </a:t>
            </a:r>
            <a:r>
              <a:rPr lang="en-US" i="1" dirty="0" smtClean="0"/>
              <a:t>Histories </a:t>
            </a:r>
            <a:r>
              <a:rPr lang="en-US" dirty="0" smtClean="0"/>
              <a:t>(mid 5</a:t>
            </a:r>
            <a:r>
              <a:rPr lang="en-US" baseline="30000" dirty="0" smtClean="0"/>
              <a:t>th</a:t>
            </a:r>
            <a:r>
              <a:rPr lang="en-US" dirty="0" smtClean="0"/>
              <a:t> C BCE): </a:t>
            </a:r>
            <a:r>
              <a:rPr lang="en-US" dirty="0"/>
              <a:t>N</a:t>
            </a:r>
            <a:r>
              <a:rPr lang="en-US" dirty="0" smtClean="0"/>
              <a:t>arrative of traditions, government, geography and conflicts with other civilizations.</a:t>
            </a:r>
          </a:p>
          <a:p>
            <a:r>
              <a:rPr lang="en-US" dirty="0"/>
              <a:t>D</a:t>
            </a:r>
            <a:r>
              <a:rPr lang="en-US" dirty="0" smtClean="0"/>
              <a:t>iscusses </a:t>
            </a:r>
            <a:r>
              <a:rPr lang="en-US" dirty="0"/>
              <a:t>the Trojan War at several points in his </a:t>
            </a:r>
            <a:r>
              <a:rPr lang="en-US" i="1" dirty="0"/>
              <a:t>Histories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Trojan war involved the Egyptians and a general war between the East and the West.</a:t>
            </a:r>
            <a:endParaRPr lang="en-US" dirty="0"/>
          </a:p>
        </p:txBody>
      </p:sp>
      <p:pic>
        <p:nvPicPr>
          <p:cNvPr id="6146" name="Picture 2" descr="http://c85c7a.medialib.glogster.com/media/19/19dae3a1b335818326abb0c92c2d4b13f930c620b15e6b47909ceca7cd0e94df/herodotus-jpg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14325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87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First Historians:</a:t>
            </a:r>
            <a:br>
              <a:rPr lang="en-US" sz="3600" dirty="0" smtClean="0"/>
            </a:br>
            <a:r>
              <a:rPr lang="en-US" sz="3600" dirty="0" smtClean="0"/>
              <a:t>Thucydides of Athens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Wrote </a:t>
            </a:r>
            <a:r>
              <a:rPr lang="en-US" i="1" dirty="0" smtClean="0"/>
              <a:t>The History of the Peloponnesian War </a:t>
            </a:r>
            <a:r>
              <a:rPr lang="en-US" dirty="0" smtClean="0"/>
              <a:t>431 BCE.</a:t>
            </a:r>
          </a:p>
          <a:p>
            <a:r>
              <a:rPr lang="en-US" dirty="0" smtClean="0"/>
              <a:t>Thucydides was concerned that people should know the difference between fact and myth.</a:t>
            </a:r>
          </a:p>
          <a:p>
            <a:r>
              <a:rPr lang="en-US" dirty="0" smtClean="0"/>
              <a:t>Trojan war was fought over resources. Troy was a war of conquest.</a:t>
            </a:r>
            <a:endParaRPr lang="en-US" dirty="0"/>
          </a:p>
        </p:txBody>
      </p:sp>
      <p:pic>
        <p:nvPicPr>
          <p:cNvPr id="8194" name="Picture 2" descr="https://upload.wikimedia.org/wikipedia/commons/1/19/Thucydides_pushkin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75" y="2239963"/>
            <a:ext cx="2598550" cy="387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66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38600"/>
          </a:xfrm>
        </p:spPr>
        <p:txBody>
          <a:bodyPr/>
          <a:lstStyle/>
          <a:p>
            <a:r>
              <a:rPr lang="en-US" dirty="0" smtClean="0"/>
              <a:t>People who lived near the Mediterranean Sea between 2000 BCE and 500 CE.</a:t>
            </a:r>
          </a:p>
          <a:p>
            <a:r>
              <a:rPr lang="en-US" dirty="0"/>
              <a:t>Greeks identified themselves by their palace-states or </a:t>
            </a:r>
            <a:r>
              <a:rPr lang="en-US" dirty="0" smtClean="0"/>
              <a:t>kingdoms, not as “Greeks” during the Bronze Age and Dark Age.</a:t>
            </a:r>
          </a:p>
          <a:p>
            <a:r>
              <a:rPr lang="en-US" dirty="0" smtClean="0"/>
              <a:t>Unifying factor. </a:t>
            </a:r>
            <a:r>
              <a:rPr lang="en-US" dirty="0"/>
              <a:t>Spoke Greek (Indo-European language).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were the Ancient Greeks?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But earlier, there was Homer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Not this Homer…</a:t>
            </a:r>
            <a:endParaRPr lang="en-US" dirty="0"/>
          </a:p>
        </p:txBody>
      </p:sp>
      <p:pic>
        <p:nvPicPr>
          <p:cNvPr id="9218" name="Picture 2" descr="http://blogs.telegraph.co.uk/news/files/2013/07/homer-simpson-doh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5029200" cy="3615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14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Homer…</a:t>
            </a:r>
            <a:endParaRPr lang="en-US" dirty="0"/>
          </a:p>
        </p:txBody>
      </p:sp>
      <p:pic>
        <p:nvPicPr>
          <p:cNvPr id="10244" name="Picture 4" descr="http://images.amazon.com/images/P/01477125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09800"/>
            <a:ext cx="2628385" cy="387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2" name="Picture 2" descr="http://www.newsbeast.gr/files/1/2013/04/24/hom/hom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824" y="2239963"/>
            <a:ext cx="2730052" cy="387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01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Homer </a:t>
            </a:r>
            <a:br>
              <a:rPr lang="en-US" sz="4000" dirty="0" smtClean="0"/>
            </a:br>
            <a:r>
              <a:rPr lang="en-US" sz="4000" dirty="0" smtClean="0"/>
              <a:t>(lived around 850 BCE ???)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505200" y="2286000"/>
            <a:ext cx="5105400" cy="38770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Blind Poet</a:t>
            </a:r>
          </a:p>
          <a:p>
            <a:r>
              <a:rPr lang="en-US" dirty="0" smtClean="0"/>
              <a:t>Wrote </a:t>
            </a:r>
            <a:r>
              <a:rPr lang="en-US" i="1" dirty="0" smtClean="0"/>
              <a:t>Iliad</a:t>
            </a:r>
            <a:r>
              <a:rPr lang="en-US" dirty="0" smtClean="0"/>
              <a:t> and the </a:t>
            </a:r>
            <a:r>
              <a:rPr lang="en-US" i="1" dirty="0" smtClean="0"/>
              <a:t>Odyssey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</a:t>
            </a:r>
            <a:r>
              <a:rPr lang="en-US" dirty="0"/>
              <a:t>was believed by the ancient </a:t>
            </a:r>
            <a:r>
              <a:rPr lang="en-US" dirty="0" smtClean="0"/>
              <a:t>Greeks to </a:t>
            </a:r>
            <a:r>
              <a:rPr lang="en-US" dirty="0"/>
              <a:t>have been the first and greatest of </a:t>
            </a:r>
            <a:r>
              <a:rPr lang="en-US" dirty="0" smtClean="0"/>
              <a:t>the epic poets.</a:t>
            </a:r>
          </a:p>
          <a:p>
            <a:r>
              <a:rPr lang="en-US" dirty="0" smtClean="0"/>
              <a:t>First known </a:t>
            </a:r>
            <a:r>
              <a:rPr lang="en-US" u="sng" dirty="0" smtClean="0"/>
              <a:t>literature</a:t>
            </a:r>
            <a:r>
              <a:rPr lang="en-US" dirty="0" smtClean="0"/>
              <a:t> of Europe.</a:t>
            </a:r>
          </a:p>
          <a:p>
            <a:r>
              <a:rPr lang="en-US" dirty="0" smtClean="0"/>
              <a:t>Ancient Greeks looked to Homer’s works for all “how to” questions Homer’s works were education.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s://upload.wikimedia.org/wikipedia/commons/thumb/5/5b/Raffael_075.jpg/800px-Raffael_07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697127" cy="329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40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Trojan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For generations, </a:t>
            </a:r>
            <a:r>
              <a:rPr lang="en-US" b="1" dirty="0" smtClean="0"/>
              <a:t>bards</a:t>
            </a:r>
            <a:r>
              <a:rPr lang="en-US" dirty="0" smtClean="0"/>
              <a:t> passed on tales of the heroes who fought at Troy. </a:t>
            </a:r>
          </a:p>
          <a:p>
            <a:r>
              <a:rPr lang="en-US" dirty="0" smtClean="0"/>
              <a:t>Homer epic poem the Iliad describes the events of the 10 year long war between the Greeks and the Trojans</a:t>
            </a:r>
            <a:endParaRPr lang="en-US" dirty="0"/>
          </a:p>
        </p:txBody>
      </p:sp>
      <p:pic>
        <p:nvPicPr>
          <p:cNvPr id="2050" name="Picture 2" descr="https://s3.amazonaws.com/rapgenius/1363561075_triumph_of_achilles_in_corfu_achilleio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3414"/>
            <a:ext cx="4343400" cy="289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45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942653"/>
          </a:xfrm>
        </p:spPr>
        <p:txBody>
          <a:bodyPr>
            <a:normAutofit/>
          </a:bodyPr>
          <a:lstStyle/>
          <a:p>
            <a:r>
              <a:rPr lang="en-US" dirty="0"/>
              <a:t>Since the 19th-century rediscovery of the site of Troy </a:t>
            </a:r>
            <a:r>
              <a:rPr lang="en-US" dirty="0" smtClean="0"/>
              <a:t>(western Turkey), </a:t>
            </a:r>
            <a:r>
              <a:rPr lang="en-US" dirty="0"/>
              <a:t>archaeologists have uncovered increasing evidence of a kingdom that peaked and may have been destroyed around 1,180 B.C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Historic Trojan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otelakol.com.tr/images/Truva_Seh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1" y="609600"/>
            <a:ext cx="8999929" cy="596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Myth vs. History over the Trojan War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Cause of the Trojan War (1250 BCE)?</a:t>
            </a:r>
          </a:p>
          <a:p>
            <a:r>
              <a:rPr lang="en-US" dirty="0" smtClean="0"/>
              <a:t>The size of the Greek army?</a:t>
            </a:r>
          </a:p>
          <a:p>
            <a:r>
              <a:rPr lang="en-US" dirty="0" smtClean="0"/>
              <a:t>The length of the “war”?</a:t>
            </a:r>
          </a:p>
          <a:p>
            <a:r>
              <a:rPr lang="en-US" dirty="0" smtClean="0"/>
              <a:t>The city of Troy?</a:t>
            </a:r>
          </a:p>
          <a:p>
            <a:r>
              <a:rPr lang="en-US" dirty="0" smtClean="0"/>
              <a:t>The Trojan Horse?</a:t>
            </a:r>
          </a:p>
          <a:p>
            <a:r>
              <a:rPr lang="en-US" dirty="0" smtClean="0"/>
              <a:t>The heroes?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was a necessity (lack of agriculture and other resources)</a:t>
            </a:r>
          </a:p>
          <a:p>
            <a:r>
              <a:rPr lang="en-US" dirty="0" smtClean="0"/>
              <a:t>Outdoor lifestyle.</a:t>
            </a:r>
          </a:p>
          <a:p>
            <a:r>
              <a:rPr lang="en-US" dirty="0" smtClean="0"/>
              <a:t>Warfare over lack of resources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Greeks believed in</a:t>
            </a:r>
            <a:r>
              <a:rPr lang="en-US" b="1" dirty="0" smtClean="0"/>
              <a:t> </a:t>
            </a:r>
            <a:r>
              <a:rPr lang="en-US" b="1" i="1" dirty="0" smtClean="0"/>
              <a:t>polytheism</a:t>
            </a:r>
            <a:r>
              <a:rPr lang="en-US" b="1" dirty="0" smtClean="0"/>
              <a:t> </a:t>
            </a:r>
            <a:r>
              <a:rPr lang="en-US" dirty="0" smtClean="0"/>
              <a:t>and that the Gods walked the earth along side them.</a:t>
            </a:r>
          </a:p>
          <a:p>
            <a:pPr lvl="1"/>
            <a:r>
              <a:rPr lang="en-US" dirty="0" smtClean="0"/>
              <a:t>God’s were immortal.</a:t>
            </a:r>
          </a:p>
          <a:p>
            <a:pPr lvl="1"/>
            <a:r>
              <a:rPr lang="en-US" dirty="0" smtClean="0"/>
              <a:t>The Gods were more powerful and more beautiful than humans.</a:t>
            </a:r>
          </a:p>
          <a:p>
            <a:pPr lvl="1"/>
            <a:r>
              <a:rPr lang="en-US" dirty="0" smtClean="0"/>
              <a:t>God’s were much like humans, they ate, drank, fell in love, had children, got angry and got in trouble.</a:t>
            </a:r>
          </a:p>
          <a:p>
            <a:pPr lvl="1"/>
            <a:r>
              <a:rPr lang="en-US" dirty="0" smtClean="0"/>
              <a:t>Zeus was the King of Gods and the lord of the sky.</a:t>
            </a:r>
          </a:p>
          <a:p>
            <a:pPr lvl="1"/>
            <a:r>
              <a:rPr lang="en-US" dirty="0" smtClean="0"/>
              <a:t>Gods enjoyed gifts and accolades.</a:t>
            </a:r>
          </a:p>
          <a:p>
            <a:pPr lvl="1"/>
            <a:r>
              <a:rPr lang="en-US" dirty="0" smtClean="0"/>
              <a:t>Greek Priests took charge of temples and offered sacrifices to the gods.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Gods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Shrines of the Greek Gods and Goddesses</a:t>
            </a:r>
            <a:endParaRPr lang="en-US" dirty="0"/>
          </a:p>
        </p:txBody>
      </p:sp>
      <p:pic>
        <p:nvPicPr>
          <p:cNvPr id="3074" name="Picture 2" descr="https://classconnection.s3.amazonaws.com/925/flashcards/1404925/jpg/parthenon1352180897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2" y="2057400"/>
            <a:ext cx="380172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28601" y="5029200"/>
            <a:ext cx="3801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Parthenon </a:t>
            </a:r>
            <a:r>
              <a:rPr lang="en-US" b="1" dirty="0" smtClean="0"/>
              <a:t>-</a:t>
            </a:r>
            <a:r>
              <a:rPr lang="en-US" dirty="0" smtClean="0"/>
              <a:t>temple of goddess Athena on </a:t>
            </a:r>
            <a:r>
              <a:rPr lang="en-US" dirty="0"/>
              <a:t>the Athenian Acropolis, </a:t>
            </a:r>
            <a:r>
              <a:rPr lang="en-US" dirty="0" smtClean="0"/>
              <a:t>Greece.  Construction </a:t>
            </a:r>
            <a:r>
              <a:rPr lang="en-US" dirty="0"/>
              <a:t>began in 447 </a:t>
            </a:r>
            <a:r>
              <a:rPr lang="en-US" dirty="0" smtClean="0"/>
              <a:t>BC</a:t>
            </a:r>
            <a:endParaRPr lang="en-US" dirty="0"/>
          </a:p>
        </p:txBody>
      </p:sp>
      <p:pic>
        <p:nvPicPr>
          <p:cNvPr id="3076" name="Picture 4" descr="Temple of Poseidon at Soun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54237"/>
            <a:ext cx="3588544" cy="2392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419600" y="4572000"/>
            <a:ext cx="4267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b="1" dirty="0"/>
              <a:t>Temple of Poseidon </a:t>
            </a:r>
            <a:r>
              <a:rPr lang="en-US" b="1" dirty="0" smtClean="0"/>
              <a:t>-</a:t>
            </a:r>
            <a:r>
              <a:rPr lang="en-US" dirty="0" smtClean="0"/>
              <a:t>at </a:t>
            </a:r>
            <a:r>
              <a:rPr lang="en-US" dirty="0" err="1"/>
              <a:t>Sounion</a:t>
            </a:r>
            <a:r>
              <a:rPr lang="en-US" dirty="0"/>
              <a:t> </a:t>
            </a:r>
            <a:r>
              <a:rPr lang="en-US" dirty="0" smtClean="0"/>
              <a:t>surrounded </a:t>
            </a:r>
            <a:r>
              <a:rPr lang="en-US" dirty="0"/>
              <a:t>on three sides by the sea. It was constructed in approx. 440 </a:t>
            </a:r>
            <a:r>
              <a:rPr lang="en-US" dirty="0" smtClean="0"/>
              <a:t>BC.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3803904" cy="41361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oracle is a place that had some special connection with a particular God.</a:t>
            </a:r>
          </a:p>
          <a:p>
            <a:r>
              <a:rPr lang="en-US" sz="2000" dirty="0" smtClean="0"/>
              <a:t>An oracle was a person who was especially connected to a God and could speak for the God.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133600"/>
            <a:ext cx="4038600" cy="205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Oracle at Delphi</a:t>
            </a:r>
          </a:p>
          <a:p>
            <a:pPr marL="0" indent="0">
              <a:buNone/>
            </a:pPr>
            <a:r>
              <a:rPr lang="en-US" sz="2400" dirty="0" smtClean="0"/>
              <a:t>Prophet </a:t>
            </a:r>
            <a:r>
              <a:rPr lang="en-US" sz="2400" i="1" dirty="0" smtClean="0"/>
              <a:t>Pythia</a:t>
            </a:r>
            <a:r>
              <a:rPr lang="en-US" sz="2400" dirty="0" smtClean="0"/>
              <a:t> helped people reach the Sun God Apollo </a:t>
            </a:r>
            <a:endParaRPr lang="en-US" sz="2400" dirty="0"/>
          </a:p>
        </p:txBody>
      </p:sp>
      <p:pic>
        <p:nvPicPr>
          <p:cNvPr id="1026" name="Picture 2" descr="http://newsandviews24.com/x_images/Delp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3565236" cy="200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ehsworldstudiesjackoboice.wikispaces.com/file/view/Oracle.jpg/167466231/Ora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3033552" cy="3026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4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rbarbersocialstudies.com/Socialstudies/World_History_Chapter_8_files/Minian%20and%20Mycenaean%20Civilizations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399"/>
            <a:ext cx="6705600" cy="661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38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dirty="0" smtClean="0"/>
              <a:t>The Minoan Civilization</a:t>
            </a:r>
            <a:br>
              <a:rPr lang="en-US" dirty="0" smtClean="0"/>
            </a:br>
            <a:r>
              <a:rPr lang="en-US" sz="3600" dirty="0" smtClean="0"/>
              <a:t>2600 BCE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Island of Crete</a:t>
            </a:r>
          </a:p>
          <a:p>
            <a:r>
              <a:rPr lang="en-US" dirty="0" smtClean="0"/>
              <a:t>Palace of Knossos</a:t>
            </a:r>
          </a:p>
          <a:p>
            <a:pPr lvl="1"/>
            <a:r>
              <a:rPr lang="en-US" dirty="0" smtClean="0"/>
              <a:t>Perhaps 40,000 people lived in the city.</a:t>
            </a:r>
          </a:p>
          <a:p>
            <a:pPr lvl="1"/>
            <a:r>
              <a:rPr lang="en-US" dirty="0" smtClean="0"/>
              <a:t>Wealthy, advanced. </a:t>
            </a:r>
          </a:p>
          <a:p>
            <a:pPr lvl="1"/>
            <a:r>
              <a:rPr lang="en-US" dirty="0" smtClean="0"/>
              <a:t>Ruined and buried until 1900 AD.</a:t>
            </a:r>
          </a:p>
          <a:p>
            <a:pPr lvl="1"/>
            <a:r>
              <a:rPr lang="en-US" dirty="0" smtClean="0"/>
              <a:t>3000 clay writing tablets showing </a:t>
            </a:r>
            <a:r>
              <a:rPr lang="en-US" i="1" dirty="0" smtClean="0"/>
              <a:t>linear A</a:t>
            </a:r>
            <a:r>
              <a:rPr lang="en-US" dirty="0" smtClean="0"/>
              <a:t> (which we can’t read).</a:t>
            </a:r>
            <a:endParaRPr lang="en-US" dirty="0"/>
          </a:p>
        </p:txBody>
      </p:sp>
      <p:pic>
        <p:nvPicPr>
          <p:cNvPr id="1026" name="Picture 2" descr="http://world-countries.net/wp-content/uploads/2014/04/Dvorets-Minos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575050" cy="2234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www.ancientgreece.com/media/img/Minoan_Queens_Fre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3550913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10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the first civilization of Europe and 5</a:t>
            </a:r>
            <a:r>
              <a:rPr lang="en-US" baseline="30000" dirty="0" smtClean="0"/>
              <a:t>th</a:t>
            </a:r>
            <a:r>
              <a:rPr lang="en-US" dirty="0" smtClean="0"/>
              <a:t> in the world.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origins of Greece and Greece is important to the origins of Western Civilization.</a:t>
            </a:r>
          </a:p>
          <a:p>
            <a:r>
              <a:rPr lang="en-US" dirty="0" smtClean="0"/>
              <a:t>Traders of wine, honey, olive oil to Egypt Asia Minor, Syria and mainland Greece 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was Minoan Civilization important?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35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953</TotalTime>
  <Words>862</Words>
  <Application>Microsoft Office PowerPoint</Application>
  <PresentationFormat>On-screen Show (4:3)</PresentationFormat>
  <Paragraphs>104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Hardcover</vt:lpstr>
      <vt:lpstr>Mycenaean Greece</vt:lpstr>
      <vt:lpstr>Who were the Ancient Greeks? </vt:lpstr>
      <vt:lpstr>Impact of Geography</vt:lpstr>
      <vt:lpstr>Greek Gods</vt:lpstr>
      <vt:lpstr>Shrines of the Greek Gods and Goddesses</vt:lpstr>
      <vt:lpstr>Oracles</vt:lpstr>
      <vt:lpstr>PowerPoint Presentation</vt:lpstr>
      <vt:lpstr>The Minoan Civilization 2600 BCE</vt:lpstr>
      <vt:lpstr>Why was Minoan Civilization important?</vt:lpstr>
      <vt:lpstr>The Mycenaean's</vt:lpstr>
      <vt:lpstr>Mycenaean Art</vt:lpstr>
      <vt:lpstr>The palace-state of Mycenae</vt:lpstr>
      <vt:lpstr>Why were the Mycenaean's Important?</vt:lpstr>
      <vt:lpstr>The Greek Dark Age  (ca. 1100–800 BC)</vt:lpstr>
      <vt:lpstr>Myth vs. History over the Trojan War</vt:lpstr>
      <vt:lpstr>The Bard</vt:lpstr>
      <vt:lpstr>History, Myth or a little bit of both?</vt:lpstr>
      <vt:lpstr>First Historians Herodotus (c. 484–425 BC)</vt:lpstr>
      <vt:lpstr>First Historians: Thucydides of Athens</vt:lpstr>
      <vt:lpstr>But earlier, there was Homer</vt:lpstr>
      <vt:lpstr>This Homer…</vt:lpstr>
      <vt:lpstr>Homer  (lived around 850 BCE ???)</vt:lpstr>
      <vt:lpstr>Trojan Wars</vt:lpstr>
      <vt:lpstr>The Historic Trojan War</vt:lpstr>
      <vt:lpstr>PowerPoint Presentation</vt:lpstr>
      <vt:lpstr>Myth vs. History over the Trojan War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Greece</dc:title>
  <dc:creator>User</dc:creator>
  <cp:lastModifiedBy>User</cp:lastModifiedBy>
  <cp:revision>82</cp:revision>
  <dcterms:created xsi:type="dcterms:W3CDTF">2015-10-06T16:39:40Z</dcterms:created>
  <dcterms:modified xsi:type="dcterms:W3CDTF">2016-10-10T19:13:44Z</dcterms:modified>
</cp:coreProperties>
</file>